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9144000" cy="6858000" type="screen4x3"/>
  <p:notesSz cx="9144000" cy="6858000"/>
  <p:embeddedFontLst>
    <p:embeddedFont>
      <p:font typeface="Arial" panose="020B0604020202020204" pitchFamily="34" charset="0"/>
      <p:regular r:id="rId79"/>
      <p:bold r:id="rId80"/>
      <p:italic r:id="rId81"/>
    </p:embeddedFont>
    <p:embeddedFont>
      <p:font typeface="Arial Unicode MS" panose="020B0604020202020204" pitchFamily="34" charset="-128"/>
      <p:regular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entury Gothic" panose="020B0502020202020204" pitchFamily="34" charset="0"/>
      <p:regular r:id="rId87"/>
      <p:bold r:id="rId88"/>
      <p:italic r:id="rId89"/>
      <p:boldItalic r:id="rId90"/>
    </p:embeddedFont>
    <p:embeddedFont>
      <p:font typeface="Times New Roman" panose="02020603050405020304" pitchFamily="18" charset="0"/>
      <p:regular r:id="rId91"/>
      <p:italic r:id="rId92"/>
    </p:embeddedFont>
    <p:embeddedFont>
      <p:font typeface="Trebuchet MS" panose="020B0603020202020204" pitchFamily="34" charset="0"/>
      <p:regular r:id="rId93"/>
      <p:bold r:id="rId94"/>
      <p:italic r:id="rId95"/>
      <p:boldItalic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82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5.fntdata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900" y="266700"/>
            <a:ext cx="845820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3A87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3A87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3A87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3566-1519-4EAA-8A7B-8D077F884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3DC35-3377-46F3-A9F8-4AD4B36B2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6A0BD-EEA2-4F3F-A10E-6015C33B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D3E41-E2DE-48B7-AD25-2C05D8372D60}" type="datetime4">
              <a:rPr lang="en-US" smtClean="0"/>
              <a:pPr/>
              <a:t>January 13,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E2DB0-AD9D-4DD7-8469-ACA7ADF3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8A8AC-FB18-4228-9DF1-8C8C4E8E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9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0359" y="274827"/>
            <a:ext cx="8463280" cy="503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3A87F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1104900"/>
            <a:ext cx="4507865" cy="2019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13-Jan-21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17500" y="6424352"/>
            <a:ext cx="262890" cy="2324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lweb.org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lweb.org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.aclweb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://www.aclweb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1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P02-1040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ta-net.eu/events/meta-forum-2016/slides/09_sennrich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kynettoday.com/editorials/state_of_nmt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ynettoday.com/briefs/google-nmt-prophecies" TargetMode="External"/><Relationship Id="rId2" Type="http://schemas.openxmlformats.org/officeDocument/2006/relationships/hyperlink" Target="http://www.vice.com/en_uk/article/j5npeg/why-is-google-translate-spitting-out-sinister-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2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0.png"/><Relationship Id="rId5" Type="http://schemas.openxmlformats.org/officeDocument/2006/relationships/image" Target="../media/image56.png"/><Relationship Id="rId10" Type="http://schemas.openxmlformats.org/officeDocument/2006/relationships/image" Target="../media/image69.png"/><Relationship Id="rId4" Type="http://schemas.openxmlformats.org/officeDocument/2006/relationships/image" Target="../media/image29.png"/><Relationship Id="rId9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2.png"/><Relationship Id="rId3" Type="http://schemas.openxmlformats.org/officeDocument/2006/relationships/image" Target="../media/image59.png"/><Relationship Id="rId21" Type="http://schemas.openxmlformats.org/officeDocument/2006/relationships/image" Target="../media/image85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1.png"/><Relationship Id="rId2" Type="http://schemas.openxmlformats.org/officeDocument/2006/relationships/image" Target="../media/image55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7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87.png"/><Relationship Id="rId10" Type="http://schemas.openxmlformats.org/officeDocument/2006/relationships/image" Target="../media/image76.png"/><Relationship Id="rId19" Type="http://schemas.openxmlformats.org/officeDocument/2006/relationships/image" Target="../media/image83.png"/><Relationship Id="rId4" Type="http://schemas.openxmlformats.org/officeDocument/2006/relationships/image" Target="../media/image29.png"/><Relationship Id="rId9" Type="http://schemas.openxmlformats.org/officeDocument/2006/relationships/image" Target="../media/image75.png"/><Relationship Id="rId14" Type="http://schemas.openxmlformats.org/officeDocument/2006/relationships/image" Target="../media/image64.png"/><Relationship Id="rId22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2.png"/><Relationship Id="rId26" Type="http://schemas.openxmlformats.org/officeDocument/2006/relationships/image" Target="../media/image89.png"/><Relationship Id="rId3" Type="http://schemas.openxmlformats.org/officeDocument/2006/relationships/image" Target="../media/image59.png"/><Relationship Id="rId21" Type="http://schemas.openxmlformats.org/officeDocument/2006/relationships/image" Target="../media/image85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1.png"/><Relationship Id="rId25" Type="http://schemas.openxmlformats.org/officeDocument/2006/relationships/image" Target="../media/image88.png"/><Relationship Id="rId2" Type="http://schemas.openxmlformats.org/officeDocument/2006/relationships/image" Target="../media/image55.png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77.png"/><Relationship Id="rId24" Type="http://schemas.openxmlformats.org/officeDocument/2006/relationships/image" Target="../media/image26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87.png"/><Relationship Id="rId10" Type="http://schemas.openxmlformats.org/officeDocument/2006/relationships/image" Target="../media/image76.png"/><Relationship Id="rId19" Type="http://schemas.openxmlformats.org/officeDocument/2006/relationships/image" Target="../media/image83.png"/><Relationship Id="rId4" Type="http://schemas.openxmlformats.org/officeDocument/2006/relationships/image" Target="../media/image29.png"/><Relationship Id="rId9" Type="http://schemas.openxmlformats.org/officeDocument/2006/relationships/image" Target="../media/image75.png"/><Relationship Id="rId14" Type="http://schemas.openxmlformats.org/officeDocument/2006/relationships/image" Target="../media/image64.png"/><Relationship Id="rId22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41.png"/><Relationship Id="rId18" Type="http://schemas.openxmlformats.org/officeDocument/2006/relationships/image" Target="../media/image96.png"/><Relationship Id="rId3" Type="http://schemas.openxmlformats.org/officeDocument/2006/relationships/image" Target="../media/image59.png"/><Relationship Id="rId21" Type="http://schemas.openxmlformats.org/officeDocument/2006/relationships/image" Target="../media/image86.png"/><Relationship Id="rId7" Type="http://schemas.openxmlformats.org/officeDocument/2006/relationships/image" Target="../media/image73.png"/><Relationship Id="rId12" Type="http://schemas.openxmlformats.org/officeDocument/2006/relationships/image" Target="../media/image38.png"/><Relationship Id="rId17" Type="http://schemas.openxmlformats.org/officeDocument/2006/relationships/image" Target="../media/image71.png"/><Relationship Id="rId25" Type="http://schemas.openxmlformats.org/officeDocument/2006/relationships/image" Target="../media/image102.png"/><Relationship Id="rId2" Type="http://schemas.openxmlformats.org/officeDocument/2006/relationships/image" Target="../media/image55.png"/><Relationship Id="rId16" Type="http://schemas.openxmlformats.org/officeDocument/2006/relationships/image" Target="../media/image95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24" Type="http://schemas.openxmlformats.org/officeDocument/2006/relationships/image" Target="../media/image101.png"/><Relationship Id="rId5" Type="http://schemas.openxmlformats.org/officeDocument/2006/relationships/image" Target="../media/image56.png"/><Relationship Id="rId15" Type="http://schemas.openxmlformats.org/officeDocument/2006/relationships/image" Target="../media/image94.png"/><Relationship Id="rId23" Type="http://schemas.openxmlformats.org/officeDocument/2006/relationships/image" Target="../media/image100.png"/><Relationship Id="rId10" Type="http://schemas.openxmlformats.org/officeDocument/2006/relationships/image" Target="../media/image92.png"/><Relationship Id="rId19" Type="http://schemas.openxmlformats.org/officeDocument/2006/relationships/image" Target="../media/image97.png"/><Relationship Id="rId4" Type="http://schemas.openxmlformats.org/officeDocument/2006/relationships/image" Target="../media/image29.png"/><Relationship Id="rId9" Type="http://schemas.openxmlformats.org/officeDocument/2006/relationships/image" Target="../media/image91.png"/><Relationship Id="rId14" Type="http://schemas.openxmlformats.org/officeDocument/2006/relationships/image" Target="../media/image26.png"/><Relationship Id="rId22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94.png"/><Relationship Id="rId18" Type="http://schemas.openxmlformats.org/officeDocument/2006/relationships/image" Target="../media/image111.png"/><Relationship Id="rId26" Type="http://schemas.openxmlformats.org/officeDocument/2006/relationships/image" Target="../media/image116.png"/><Relationship Id="rId3" Type="http://schemas.openxmlformats.org/officeDocument/2006/relationships/image" Target="../media/image59.png"/><Relationship Id="rId21" Type="http://schemas.openxmlformats.org/officeDocument/2006/relationships/image" Target="../media/image114.png"/><Relationship Id="rId7" Type="http://schemas.openxmlformats.org/officeDocument/2006/relationships/image" Target="../media/image73.png"/><Relationship Id="rId12" Type="http://schemas.openxmlformats.org/officeDocument/2006/relationships/image" Target="../media/image107.png"/><Relationship Id="rId17" Type="http://schemas.openxmlformats.org/officeDocument/2006/relationships/image" Target="../media/image97.png"/><Relationship Id="rId25" Type="http://schemas.openxmlformats.org/officeDocument/2006/relationships/image" Target="../media/image115.png"/><Relationship Id="rId2" Type="http://schemas.openxmlformats.org/officeDocument/2006/relationships/image" Target="../media/image55.png"/><Relationship Id="rId16" Type="http://schemas.openxmlformats.org/officeDocument/2006/relationships/image" Target="../media/image110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6.png"/><Relationship Id="rId24" Type="http://schemas.openxmlformats.org/officeDocument/2006/relationships/image" Target="../media/image26.png"/><Relationship Id="rId5" Type="http://schemas.openxmlformats.org/officeDocument/2006/relationships/image" Target="../media/image56.png"/><Relationship Id="rId15" Type="http://schemas.openxmlformats.org/officeDocument/2006/relationships/image" Target="../media/image109.png"/><Relationship Id="rId23" Type="http://schemas.openxmlformats.org/officeDocument/2006/relationships/image" Target="../media/image41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29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Relationship Id="rId22" Type="http://schemas.openxmlformats.org/officeDocument/2006/relationships/image" Target="../media/image38.png"/><Relationship Id="rId27" Type="http://schemas.openxmlformats.org/officeDocument/2006/relationships/image" Target="../media/image1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94.png"/><Relationship Id="rId18" Type="http://schemas.openxmlformats.org/officeDocument/2006/relationships/image" Target="../media/image122.png"/><Relationship Id="rId26" Type="http://schemas.openxmlformats.org/officeDocument/2006/relationships/image" Target="../media/image40.png"/><Relationship Id="rId3" Type="http://schemas.openxmlformats.org/officeDocument/2006/relationships/image" Target="../media/image59.png"/><Relationship Id="rId21" Type="http://schemas.openxmlformats.org/officeDocument/2006/relationships/image" Target="../media/image125.png"/><Relationship Id="rId7" Type="http://schemas.openxmlformats.org/officeDocument/2006/relationships/image" Target="../media/image73.png"/><Relationship Id="rId12" Type="http://schemas.openxmlformats.org/officeDocument/2006/relationships/image" Target="../media/image121.png"/><Relationship Id="rId17" Type="http://schemas.openxmlformats.org/officeDocument/2006/relationships/image" Target="../media/image97.png"/><Relationship Id="rId25" Type="http://schemas.openxmlformats.org/officeDocument/2006/relationships/image" Target="../media/image115.png"/><Relationship Id="rId2" Type="http://schemas.openxmlformats.org/officeDocument/2006/relationships/image" Target="../media/image55.png"/><Relationship Id="rId16" Type="http://schemas.openxmlformats.org/officeDocument/2006/relationships/image" Target="../media/image11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20.png"/><Relationship Id="rId24" Type="http://schemas.openxmlformats.org/officeDocument/2006/relationships/image" Target="../media/image26.png"/><Relationship Id="rId5" Type="http://schemas.openxmlformats.org/officeDocument/2006/relationships/image" Target="../media/image56.png"/><Relationship Id="rId15" Type="http://schemas.openxmlformats.org/officeDocument/2006/relationships/image" Target="../media/image109.png"/><Relationship Id="rId23" Type="http://schemas.openxmlformats.org/officeDocument/2006/relationships/image" Target="../media/image41.png"/><Relationship Id="rId28" Type="http://schemas.openxmlformats.org/officeDocument/2006/relationships/image" Target="../media/image127.png"/><Relationship Id="rId10" Type="http://schemas.openxmlformats.org/officeDocument/2006/relationships/image" Target="../media/image119.png"/><Relationship Id="rId19" Type="http://schemas.openxmlformats.org/officeDocument/2006/relationships/image" Target="../media/image123.png"/><Relationship Id="rId4" Type="http://schemas.openxmlformats.org/officeDocument/2006/relationships/image" Target="../media/image29.png"/><Relationship Id="rId9" Type="http://schemas.openxmlformats.org/officeDocument/2006/relationships/image" Target="../media/image118.png"/><Relationship Id="rId14" Type="http://schemas.openxmlformats.org/officeDocument/2006/relationships/image" Target="../media/image108.png"/><Relationship Id="rId22" Type="http://schemas.openxmlformats.org/officeDocument/2006/relationships/image" Target="../media/image38.png"/><Relationship Id="rId27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94.png"/><Relationship Id="rId18" Type="http://schemas.openxmlformats.org/officeDocument/2006/relationships/image" Target="../media/image122.png"/><Relationship Id="rId26" Type="http://schemas.openxmlformats.org/officeDocument/2006/relationships/image" Target="../media/image40.png"/><Relationship Id="rId3" Type="http://schemas.openxmlformats.org/officeDocument/2006/relationships/image" Target="../media/image59.png"/><Relationship Id="rId21" Type="http://schemas.openxmlformats.org/officeDocument/2006/relationships/image" Target="../media/image132.png"/><Relationship Id="rId7" Type="http://schemas.openxmlformats.org/officeDocument/2006/relationships/image" Target="../media/image73.png"/><Relationship Id="rId12" Type="http://schemas.openxmlformats.org/officeDocument/2006/relationships/image" Target="../media/image131.png"/><Relationship Id="rId17" Type="http://schemas.openxmlformats.org/officeDocument/2006/relationships/image" Target="../media/image97.png"/><Relationship Id="rId25" Type="http://schemas.openxmlformats.org/officeDocument/2006/relationships/image" Target="../media/image115.png"/><Relationship Id="rId2" Type="http://schemas.openxmlformats.org/officeDocument/2006/relationships/image" Target="../media/image55.png"/><Relationship Id="rId16" Type="http://schemas.openxmlformats.org/officeDocument/2006/relationships/image" Target="../media/image11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30.png"/><Relationship Id="rId24" Type="http://schemas.openxmlformats.org/officeDocument/2006/relationships/image" Target="../media/image26.png"/><Relationship Id="rId5" Type="http://schemas.openxmlformats.org/officeDocument/2006/relationships/image" Target="../media/image56.png"/><Relationship Id="rId15" Type="http://schemas.openxmlformats.org/officeDocument/2006/relationships/image" Target="../media/image109.png"/><Relationship Id="rId23" Type="http://schemas.openxmlformats.org/officeDocument/2006/relationships/image" Target="../media/image41.png"/><Relationship Id="rId28" Type="http://schemas.openxmlformats.org/officeDocument/2006/relationships/image" Target="../media/image127.png"/><Relationship Id="rId10" Type="http://schemas.openxmlformats.org/officeDocument/2006/relationships/image" Target="../media/image129.png"/><Relationship Id="rId19" Type="http://schemas.openxmlformats.org/officeDocument/2006/relationships/image" Target="../media/image123.png"/><Relationship Id="rId4" Type="http://schemas.openxmlformats.org/officeDocument/2006/relationships/image" Target="../media/image29.png"/><Relationship Id="rId9" Type="http://schemas.openxmlformats.org/officeDocument/2006/relationships/image" Target="../media/image128.png"/><Relationship Id="rId14" Type="http://schemas.openxmlformats.org/officeDocument/2006/relationships/image" Target="../media/image108.png"/><Relationship Id="rId22" Type="http://schemas.openxmlformats.org/officeDocument/2006/relationships/image" Target="../media/image38.png"/><Relationship Id="rId27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94.png"/><Relationship Id="rId18" Type="http://schemas.openxmlformats.org/officeDocument/2006/relationships/image" Target="../media/image140.png"/><Relationship Id="rId3" Type="http://schemas.openxmlformats.org/officeDocument/2006/relationships/image" Target="../media/image59.png"/><Relationship Id="rId21" Type="http://schemas.openxmlformats.org/officeDocument/2006/relationships/image" Target="../media/image143.png"/><Relationship Id="rId7" Type="http://schemas.openxmlformats.org/officeDocument/2006/relationships/image" Target="../media/image73.png"/><Relationship Id="rId12" Type="http://schemas.openxmlformats.org/officeDocument/2006/relationships/image" Target="../media/image137.png"/><Relationship Id="rId17" Type="http://schemas.openxmlformats.org/officeDocument/2006/relationships/image" Target="../media/image139.png"/><Relationship Id="rId2" Type="http://schemas.openxmlformats.org/officeDocument/2006/relationships/image" Target="../media/image55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36.png"/><Relationship Id="rId24" Type="http://schemas.openxmlformats.org/officeDocument/2006/relationships/image" Target="../media/image146.png"/><Relationship Id="rId5" Type="http://schemas.openxmlformats.org/officeDocument/2006/relationships/image" Target="../media/image56.png"/><Relationship Id="rId15" Type="http://schemas.openxmlformats.org/officeDocument/2006/relationships/image" Target="../media/image71.png"/><Relationship Id="rId23" Type="http://schemas.openxmlformats.org/officeDocument/2006/relationships/image" Target="../media/image145.png"/><Relationship Id="rId10" Type="http://schemas.openxmlformats.org/officeDocument/2006/relationships/image" Target="../media/image135.png"/><Relationship Id="rId19" Type="http://schemas.openxmlformats.org/officeDocument/2006/relationships/image" Target="../media/image141.png"/><Relationship Id="rId4" Type="http://schemas.openxmlformats.org/officeDocument/2006/relationships/image" Target="../media/image29.png"/><Relationship Id="rId9" Type="http://schemas.openxmlformats.org/officeDocument/2006/relationships/image" Target="../media/image134.png"/><Relationship Id="rId14" Type="http://schemas.openxmlformats.org/officeDocument/2006/relationships/image" Target="../media/image95.png"/><Relationship Id="rId22" Type="http://schemas.openxmlformats.org/officeDocument/2006/relationships/image" Target="../media/image14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g"/><Relationship Id="rId3" Type="http://schemas.openxmlformats.org/officeDocument/2006/relationships/image" Target="../media/image148.jpg"/><Relationship Id="rId7" Type="http://schemas.openxmlformats.org/officeDocument/2006/relationships/image" Target="../media/image152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g"/><Relationship Id="rId11" Type="http://schemas.openxmlformats.org/officeDocument/2006/relationships/image" Target="../media/image156.jpg"/><Relationship Id="rId5" Type="http://schemas.openxmlformats.org/officeDocument/2006/relationships/image" Target="../media/image150.jpg"/><Relationship Id="rId10" Type="http://schemas.openxmlformats.org/officeDocument/2006/relationships/image" Target="../media/image155.jpg"/><Relationship Id="rId4" Type="http://schemas.openxmlformats.org/officeDocument/2006/relationships/image" Target="../media/image149.jpg"/><Relationship Id="rId9" Type="http://schemas.openxmlformats.org/officeDocument/2006/relationships/image" Target="../media/image154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5" Type="http://schemas.openxmlformats.org/officeDocument/2006/relationships/image" Target="../media/image160.jpg"/><Relationship Id="rId4" Type="http://schemas.openxmlformats.org/officeDocument/2006/relationships/image" Target="../media/image159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g"/><Relationship Id="rId3" Type="http://schemas.openxmlformats.org/officeDocument/2006/relationships/image" Target="../media/image162.jpg"/><Relationship Id="rId7" Type="http://schemas.openxmlformats.org/officeDocument/2006/relationships/image" Target="../media/image157.jpg"/><Relationship Id="rId12" Type="http://schemas.openxmlformats.org/officeDocument/2006/relationships/image" Target="../media/image169.jpg"/><Relationship Id="rId2" Type="http://schemas.openxmlformats.org/officeDocument/2006/relationships/hyperlink" Target="http://ruder.io/deep-learning-nlp-best-practic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g"/><Relationship Id="rId11" Type="http://schemas.openxmlformats.org/officeDocument/2006/relationships/image" Target="../media/image168.jpg"/><Relationship Id="rId5" Type="http://schemas.openxmlformats.org/officeDocument/2006/relationships/image" Target="../media/image164.jpg"/><Relationship Id="rId10" Type="http://schemas.openxmlformats.org/officeDocument/2006/relationships/image" Target="../media/image167.jpg"/><Relationship Id="rId4" Type="http://schemas.openxmlformats.org/officeDocument/2006/relationships/image" Target="../media/image163.jpg"/><Relationship Id="rId9" Type="http://schemas.openxmlformats.org/officeDocument/2006/relationships/image" Target="../media/image166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Translation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Dr. Alaa </a:t>
            </a:r>
            <a:r>
              <a:rPr lang="en-US" sz="1600" dirty="0" err="1"/>
              <a:t>Sheta</a:t>
            </a:r>
            <a:endParaRPr lang="mr-IN" sz="160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2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3608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What </a:t>
            </a:r>
            <a:r>
              <a:rPr sz="3200" spc="-5" dirty="0"/>
              <a:t>is</a:t>
            </a:r>
            <a:r>
              <a:rPr sz="3200" spc="-60" dirty="0"/>
              <a:t> </a:t>
            </a:r>
            <a:r>
              <a:rPr sz="3200" spc="-5" dirty="0"/>
              <a:t>alignment?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16583"/>
            <a:ext cx="8387080" cy="1096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Trebuchet MS"/>
                <a:cs typeface="Trebuchet MS"/>
              </a:rPr>
              <a:t>Alignment is the </a:t>
            </a:r>
            <a:r>
              <a:rPr sz="1600" dirty="0">
                <a:solidFill>
                  <a:srgbClr val="BB57BE"/>
                </a:solidFill>
                <a:latin typeface="Trebuchet MS"/>
                <a:cs typeface="Trebuchet MS"/>
              </a:rPr>
              <a:t>correspondence between </a:t>
            </a:r>
            <a:r>
              <a:rPr sz="1600" spc="-5" dirty="0">
                <a:solidFill>
                  <a:srgbClr val="BB57BE"/>
                </a:solidFill>
                <a:latin typeface="Trebuchet MS"/>
                <a:cs typeface="Trebuchet MS"/>
              </a:rPr>
              <a:t>particular </a:t>
            </a:r>
            <a:r>
              <a:rPr sz="1600" dirty="0">
                <a:solidFill>
                  <a:srgbClr val="BB57BE"/>
                </a:solidFill>
                <a:latin typeface="Trebuchet MS"/>
                <a:cs typeface="Trebuchet MS"/>
              </a:rPr>
              <a:t>words </a:t>
            </a:r>
            <a:r>
              <a:rPr sz="1600" dirty="0">
                <a:latin typeface="Trebuchet MS"/>
                <a:cs typeface="Trebuchet MS"/>
              </a:rPr>
              <a:t>in the </a:t>
            </a:r>
            <a:r>
              <a:rPr sz="1600" spc="-5" dirty="0">
                <a:latin typeface="Trebuchet MS"/>
                <a:cs typeface="Trebuchet MS"/>
              </a:rPr>
              <a:t>translated </a:t>
            </a:r>
            <a:r>
              <a:rPr sz="1600" dirty="0">
                <a:latin typeface="Trebuchet MS"/>
                <a:cs typeface="Trebuchet MS"/>
              </a:rPr>
              <a:t>sentence</a:t>
            </a:r>
            <a:r>
              <a:rPr sz="1600" spc="135" dirty="0">
                <a:latin typeface="Trebuchet MS"/>
                <a:cs typeface="Trebuchet MS"/>
              </a:rPr>
              <a:t> </a:t>
            </a:r>
            <a:r>
              <a:rPr sz="1600" spc="-45" dirty="0">
                <a:latin typeface="Trebuchet MS"/>
                <a:cs typeface="Trebuchet MS"/>
              </a:rPr>
              <a:t>pair.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240665" algn="l"/>
                <a:tab pos="241300" algn="l"/>
              </a:tabLst>
            </a:pPr>
            <a:r>
              <a:rPr sz="1600" spc="-15" dirty="0">
                <a:solidFill>
                  <a:srgbClr val="BB57BE"/>
                </a:solidFill>
                <a:latin typeface="Trebuchet MS"/>
                <a:cs typeface="Trebuchet MS"/>
              </a:rPr>
              <a:t>Typological </a:t>
            </a:r>
            <a:r>
              <a:rPr sz="1600" dirty="0">
                <a:solidFill>
                  <a:srgbClr val="BB57BE"/>
                </a:solidFill>
                <a:latin typeface="Trebuchet MS"/>
                <a:cs typeface="Trebuchet MS"/>
              </a:rPr>
              <a:t>differences </a:t>
            </a:r>
            <a:r>
              <a:rPr sz="1600" dirty="0">
                <a:latin typeface="Trebuchet MS"/>
                <a:cs typeface="Trebuchet MS"/>
              </a:rPr>
              <a:t>between languages lead to complicated</a:t>
            </a:r>
            <a:r>
              <a:rPr sz="1600" spc="4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alignments!</a:t>
            </a:r>
            <a:endParaRPr sz="16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Clr>
                <a:srgbClr val="CC0000"/>
              </a:buClr>
              <a:buFont typeface="Times New Roman"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latin typeface="Trebuchet MS"/>
                <a:cs typeface="Trebuchet MS"/>
              </a:rPr>
              <a:t>Note: Some words have </a:t>
            </a:r>
            <a:r>
              <a:rPr sz="1600" dirty="0">
                <a:solidFill>
                  <a:srgbClr val="BB57BE"/>
                </a:solidFill>
                <a:latin typeface="Trebuchet MS"/>
                <a:cs typeface="Trebuchet MS"/>
              </a:rPr>
              <a:t>no</a:t>
            </a:r>
            <a:r>
              <a:rPr sz="1600" spc="-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BB57BE"/>
                </a:solidFill>
                <a:latin typeface="Trebuchet MS"/>
                <a:cs typeface="Trebuchet MS"/>
              </a:rPr>
              <a:t>counterpart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031" y="2672820"/>
            <a:ext cx="7073414" cy="35501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083387" y="6442727"/>
            <a:ext cx="7915909" cy="31305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R="5080" algn="r">
              <a:lnSpc>
                <a:spcPts val="1150"/>
              </a:lnSpc>
              <a:spcBef>
                <a:spcPts val="35"/>
              </a:spcBef>
            </a:pPr>
            <a:r>
              <a:rPr sz="1000" b="1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Examples from:</a:t>
            </a:r>
            <a:r>
              <a:rPr sz="1000" b="1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“The Mathematics of Statistical Machine </a:t>
            </a:r>
            <a:r>
              <a:rPr sz="1000" spc="-10" dirty="0">
                <a:latin typeface="Trebuchet MS"/>
                <a:cs typeface="Trebuchet MS"/>
              </a:rPr>
              <a:t>Translation: Parameter </a:t>
            </a:r>
            <a:r>
              <a:rPr sz="1000" dirty="0">
                <a:latin typeface="Trebuchet MS"/>
                <a:cs typeface="Trebuchet MS"/>
              </a:rPr>
              <a:t>Estimation", Brown et al, 1993.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u="sng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  <a:hlinkClick r:id="rId3"/>
              </a:rPr>
              <a:t>http://www.aclweb.org/</a:t>
            </a:r>
            <a:endParaRPr sz="1000">
              <a:latin typeface="Trebuchet MS"/>
              <a:cs typeface="Trebuchet MS"/>
            </a:endParaRPr>
          </a:p>
          <a:p>
            <a:pPr marR="5080" algn="r">
              <a:lnSpc>
                <a:spcPts val="1150"/>
              </a:lnSpc>
            </a:pPr>
            <a:r>
              <a:rPr sz="1000" u="sng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anthology/J93-2003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266700"/>
            <a:ext cx="4095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3A87FF"/>
                </a:solidFill>
                <a:latin typeface="Trebuchet MS"/>
                <a:cs typeface="Trebuchet MS"/>
              </a:rPr>
              <a:t>Alignment is</a:t>
            </a:r>
            <a:r>
              <a:rPr sz="3200" b="1" spc="-4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3200" b="1" spc="-5" dirty="0">
                <a:solidFill>
                  <a:srgbClr val="3A87FF"/>
                </a:solidFill>
                <a:latin typeface="Trebuchet MS"/>
                <a:cs typeface="Trebuchet MS"/>
              </a:rPr>
              <a:t>complex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423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Alignment </a:t>
            </a:r>
            <a:r>
              <a:rPr sz="2400" dirty="0">
                <a:latin typeface="Trebuchet MS"/>
                <a:cs typeface="Trebuchet MS"/>
              </a:rPr>
              <a:t>can </a:t>
            </a:r>
            <a:r>
              <a:rPr sz="2400" spc="-5" dirty="0">
                <a:latin typeface="Trebuchet MS"/>
                <a:cs typeface="Trebuchet MS"/>
              </a:rPr>
              <a:t>be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many-to-one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3795" y="1980069"/>
            <a:ext cx="5732756" cy="388682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083387" y="6442727"/>
            <a:ext cx="7915909" cy="31305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R="5080" algn="r">
              <a:lnSpc>
                <a:spcPts val="1150"/>
              </a:lnSpc>
              <a:spcBef>
                <a:spcPts val="35"/>
              </a:spcBef>
            </a:pPr>
            <a:r>
              <a:rPr sz="1000" b="1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Examples from:</a:t>
            </a:r>
            <a:r>
              <a:rPr sz="1000" b="1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“The Mathematics of Statistical Machine </a:t>
            </a:r>
            <a:r>
              <a:rPr sz="1000" spc="-10" dirty="0">
                <a:latin typeface="Trebuchet MS"/>
                <a:cs typeface="Trebuchet MS"/>
              </a:rPr>
              <a:t>Translation: Parameter </a:t>
            </a:r>
            <a:r>
              <a:rPr sz="1000" dirty="0">
                <a:latin typeface="Trebuchet MS"/>
                <a:cs typeface="Trebuchet MS"/>
              </a:rPr>
              <a:t>Estimation", Brown et al, 1993.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u="sng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  <a:hlinkClick r:id="rId3"/>
              </a:rPr>
              <a:t>http://www.aclweb.org/</a:t>
            </a:r>
            <a:endParaRPr sz="1000">
              <a:latin typeface="Trebuchet MS"/>
              <a:cs typeface="Trebuchet MS"/>
            </a:endParaRPr>
          </a:p>
          <a:p>
            <a:pPr marR="5080" algn="r">
              <a:lnSpc>
                <a:spcPts val="1150"/>
              </a:lnSpc>
            </a:pPr>
            <a:r>
              <a:rPr sz="1000" u="sng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anthology/J93-2003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4095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Alignment is</a:t>
            </a:r>
            <a:r>
              <a:rPr sz="3200" spc="-45" dirty="0"/>
              <a:t> </a:t>
            </a:r>
            <a:r>
              <a:rPr sz="3200" spc="-5" dirty="0"/>
              <a:t>complex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4233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Alignment </a:t>
            </a:r>
            <a:r>
              <a:rPr sz="2400" dirty="0">
                <a:latin typeface="Trebuchet MS"/>
                <a:cs typeface="Trebuchet MS"/>
              </a:rPr>
              <a:t>can </a:t>
            </a:r>
            <a:r>
              <a:rPr sz="2400" spc="-5" dirty="0">
                <a:latin typeface="Trebuchet MS"/>
                <a:cs typeface="Trebuchet MS"/>
              </a:rPr>
              <a:t>be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one-to-many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12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887" y="6378290"/>
            <a:ext cx="7915909" cy="31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150"/>
              </a:lnSpc>
              <a:spcBef>
                <a:spcPts val="100"/>
              </a:spcBef>
            </a:pPr>
            <a:r>
              <a:rPr sz="1000" b="1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Examples from:</a:t>
            </a:r>
            <a:r>
              <a:rPr sz="1000" b="1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“The Mathematics of Statistical Machine </a:t>
            </a:r>
            <a:r>
              <a:rPr sz="1000" spc="-10" dirty="0">
                <a:latin typeface="Trebuchet MS"/>
                <a:cs typeface="Trebuchet MS"/>
              </a:rPr>
              <a:t>Translation: Parameter </a:t>
            </a:r>
            <a:r>
              <a:rPr sz="1000" dirty="0">
                <a:latin typeface="Trebuchet MS"/>
                <a:cs typeface="Trebuchet MS"/>
              </a:rPr>
              <a:t>Estimation", Brown et al, 1993.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u="sng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  <a:hlinkClick r:id="rId2"/>
              </a:rPr>
              <a:t>http://www.aclweb.org/</a:t>
            </a:r>
            <a:endParaRPr sz="1000">
              <a:latin typeface="Trebuchet MS"/>
              <a:cs typeface="Trebuchet MS"/>
            </a:endParaRPr>
          </a:p>
          <a:p>
            <a:pPr marR="5080" algn="r">
              <a:lnSpc>
                <a:spcPts val="1150"/>
              </a:lnSpc>
            </a:pPr>
            <a:r>
              <a:rPr sz="1000" u="sng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anthology/J93-2003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1083" y="2130236"/>
            <a:ext cx="7117050" cy="32962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4095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Alignment is</a:t>
            </a:r>
            <a:r>
              <a:rPr sz="3200" spc="-45" dirty="0"/>
              <a:t> </a:t>
            </a:r>
            <a:r>
              <a:rPr sz="3200" spc="-5" dirty="0"/>
              <a:t>complex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392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Some words </a:t>
            </a:r>
            <a:r>
              <a:rPr sz="2400" dirty="0">
                <a:latin typeface="Trebuchet MS"/>
                <a:cs typeface="Trebuchet MS"/>
              </a:rPr>
              <a:t>are </a:t>
            </a:r>
            <a:r>
              <a:rPr sz="2400" spc="-5" dirty="0">
                <a:latin typeface="Trebuchet MS"/>
                <a:cs typeface="Trebuchet MS"/>
              </a:rPr>
              <a:t>very</a:t>
            </a:r>
            <a:r>
              <a:rPr sz="2400" spc="-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fertile!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13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9203" y="2030976"/>
            <a:ext cx="26670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810" algn="just">
              <a:lnSpc>
                <a:spcPct val="125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il  </a:t>
            </a:r>
            <a:r>
              <a:rPr sz="1800" dirty="0">
                <a:latin typeface="Arial"/>
                <a:cs typeface="Arial"/>
              </a:rPr>
              <a:t>a  m’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8337" y="3183514"/>
            <a:ext cx="812800" cy="27940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>
              <a:lnSpc>
                <a:spcPts val="1825"/>
              </a:lnSpc>
            </a:pPr>
            <a:r>
              <a:rPr sz="1800" dirty="0">
                <a:latin typeface="Arial"/>
                <a:cs typeface="Arial"/>
              </a:rPr>
              <a:t>en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é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41600" y="2026920"/>
            <a:ext cx="43180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he  hit  </a:t>
            </a:r>
            <a:r>
              <a:rPr sz="1800" dirty="0">
                <a:latin typeface="Arial"/>
                <a:cs typeface="Arial"/>
              </a:rPr>
              <a:t>me  </a:t>
            </a:r>
            <a:r>
              <a:rPr sz="1800" spc="-5" dirty="0">
                <a:latin typeface="Arial"/>
                <a:cs typeface="Arial"/>
              </a:rPr>
              <a:t>with  </a:t>
            </a:r>
            <a:r>
              <a:rPr sz="1800" dirty="0">
                <a:latin typeface="Arial"/>
                <a:cs typeface="Arial"/>
              </a:rPr>
              <a:t>a  pie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43818" y="2257079"/>
            <a:ext cx="1261745" cy="71120"/>
            <a:chOff x="1343818" y="2257079"/>
            <a:chExt cx="1261745" cy="71120"/>
          </a:xfrm>
        </p:grpSpPr>
        <p:sp>
          <p:nvSpPr>
            <p:cNvPr id="9" name="object 9"/>
            <p:cNvSpPr/>
            <p:nvPr/>
          </p:nvSpPr>
          <p:spPr>
            <a:xfrm>
              <a:off x="1383548" y="2292574"/>
              <a:ext cx="1181735" cy="0"/>
            </a:xfrm>
            <a:custGeom>
              <a:avLst/>
              <a:gdLst/>
              <a:ahLst/>
              <a:cxnLst/>
              <a:rect l="l" t="t" r="r" b="b"/>
              <a:pathLst>
                <a:path w="1181735">
                  <a:moveTo>
                    <a:pt x="0" y="0"/>
                  </a:moveTo>
                  <a:lnTo>
                    <a:pt x="9524" y="0"/>
                  </a:lnTo>
                  <a:lnTo>
                    <a:pt x="1172188" y="0"/>
                  </a:lnTo>
                  <a:lnTo>
                    <a:pt x="118171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3999" y="2257079"/>
              <a:ext cx="70992" cy="709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818" y="2257079"/>
              <a:ext cx="70993" cy="7099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343818" y="2646975"/>
            <a:ext cx="1270635" cy="1369060"/>
            <a:chOff x="1343818" y="2646975"/>
            <a:chExt cx="1270635" cy="1369060"/>
          </a:xfrm>
        </p:grpSpPr>
        <p:sp>
          <p:nvSpPr>
            <p:cNvPr id="13" name="object 13"/>
            <p:cNvSpPr/>
            <p:nvPr/>
          </p:nvSpPr>
          <p:spPr>
            <a:xfrm>
              <a:off x="1819991" y="2685103"/>
              <a:ext cx="755650" cy="643890"/>
            </a:xfrm>
            <a:custGeom>
              <a:avLst/>
              <a:gdLst/>
              <a:ahLst/>
              <a:cxnLst/>
              <a:rect l="l" t="t" r="r" b="b"/>
              <a:pathLst>
                <a:path w="755650" h="643889">
                  <a:moveTo>
                    <a:pt x="0" y="643313"/>
                  </a:moveTo>
                  <a:lnTo>
                    <a:pt x="748324" y="6174"/>
                  </a:lnTo>
                  <a:lnTo>
                    <a:pt x="755576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3408" y="2646975"/>
              <a:ext cx="70765" cy="7076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19991" y="3328417"/>
              <a:ext cx="749300" cy="322580"/>
            </a:xfrm>
            <a:custGeom>
              <a:avLst/>
              <a:gdLst/>
              <a:ahLst/>
              <a:cxnLst/>
              <a:rect l="l" t="t" r="r" b="b"/>
              <a:pathLst>
                <a:path w="749300" h="322579">
                  <a:moveTo>
                    <a:pt x="0" y="0"/>
                  </a:moveTo>
                  <a:lnTo>
                    <a:pt x="740042" y="318586"/>
                  </a:lnTo>
                  <a:lnTo>
                    <a:pt x="748790" y="322352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7172" y="3616945"/>
              <a:ext cx="70995" cy="7099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19991" y="3328415"/>
              <a:ext cx="756285" cy="648970"/>
            </a:xfrm>
            <a:custGeom>
              <a:avLst/>
              <a:gdLst/>
              <a:ahLst/>
              <a:cxnLst/>
              <a:rect l="l" t="t" r="r" b="b"/>
              <a:pathLst>
                <a:path w="756285" h="648970">
                  <a:moveTo>
                    <a:pt x="0" y="0"/>
                  </a:moveTo>
                  <a:lnTo>
                    <a:pt x="748467" y="642685"/>
                  </a:lnTo>
                  <a:lnTo>
                    <a:pt x="755694" y="64889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43502" y="3944670"/>
              <a:ext cx="70788" cy="7078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83548" y="2987456"/>
              <a:ext cx="1181735" cy="0"/>
            </a:xfrm>
            <a:custGeom>
              <a:avLst/>
              <a:gdLst/>
              <a:ahLst/>
              <a:cxnLst/>
              <a:rect l="l" t="t" r="r" b="b"/>
              <a:pathLst>
                <a:path w="1181735">
                  <a:moveTo>
                    <a:pt x="0" y="0"/>
                  </a:moveTo>
                  <a:lnTo>
                    <a:pt x="9524" y="0"/>
                  </a:lnTo>
                  <a:lnTo>
                    <a:pt x="1172188" y="0"/>
                  </a:lnTo>
                  <a:lnTo>
                    <a:pt x="118171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3998" y="2951959"/>
              <a:ext cx="70992" cy="709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3818" y="2951959"/>
              <a:ext cx="70993" cy="7099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83548" y="3328417"/>
              <a:ext cx="1181735" cy="0"/>
            </a:xfrm>
            <a:custGeom>
              <a:avLst/>
              <a:gdLst/>
              <a:ahLst/>
              <a:cxnLst/>
              <a:rect l="l" t="t" r="r" b="b"/>
              <a:pathLst>
                <a:path w="1181735">
                  <a:moveTo>
                    <a:pt x="0" y="0"/>
                  </a:moveTo>
                  <a:lnTo>
                    <a:pt x="9524" y="0"/>
                  </a:lnTo>
                  <a:lnTo>
                    <a:pt x="1172188" y="0"/>
                  </a:lnTo>
                  <a:lnTo>
                    <a:pt x="118171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3998" y="3292920"/>
              <a:ext cx="70992" cy="7099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3818" y="3292920"/>
              <a:ext cx="70993" cy="70993"/>
            </a:xfrm>
            <a:prstGeom prst="rect">
              <a:avLst/>
            </a:prstGeom>
          </p:spPr>
        </p:pic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665206" y="2047611"/>
          <a:ext cx="2895598" cy="18032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8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08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8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8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5715000" y="1485900"/>
            <a:ext cx="2616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3865" algn="l"/>
                <a:tab pos="862965" algn="l"/>
                <a:tab pos="1840864" algn="l"/>
                <a:tab pos="2298065" algn="l"/>
              </a:tabLst>
            </a:pPr>
            <a:r>
              <a:rPr sz="1800" dirty="0">
                <a:latin typeface="Arial"/>
                <a:cs typeface="Arial"/>
              </a:rPr>
              <a:t>he	hit	me 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	a	pie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95090" y="2075508"/>
            <a:ext cx="737235" cy="165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il</a:t>
            </a:r>
            <a:endParaRPr sz="1800">
              <a:latin typeface="Arial"/>
              <a:cs typeface="Arial"/>
            </a:endParaRPr>
          </a:p>
          <a:p>
            <a:pPr marL="12700" marR="5080" indent="584200" algn="r">
              <a:lnSpc>
                <a:spcPct val="164300"/>
              </a:lnSpc>
            </a:pPr>
            <a:r>
              <a:rPr sz="1800" dirty="0">
                <a:latin typeface="Arial"/>
                <a:cs typeface="Arial"/>
              </a:rPr>
              <a:t>a  m’  en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-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é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4800" y="4734565"/>
            <a:ext cx="2720340" cy="9105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5879" rIns="0" bIns="0" rtlCol="0">
            <a:spAutoFit/>
          </a:bodyPr>
          <a:lstStyle/>
          <a:p>
            <a:pPr marL="127000" marR="127000" algn="ctr">
              <a:lnSpc>
                <a:spcPts val="2100"/>
              </a:lnSpc>
              <a:spcBef>
                <a:spcPts val="439"/>
              </a:spcBef>
            </a:pP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This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word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has no</a:t>
            </a:r>
            <a:r>
              <a:rPr sz="1800" spc="-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single-  word equivalent in  English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88321" y="3462447"/>
            <a:ext cx="786130" cy="1282065"/>
            <a:chOff x="888321" y="3462447"/>
            <a:chExt cx="786130" cy="1282065"/>
          </a:xfrm>
        </p:grpSpPr>
        <p:sp>
          <p:nvSpPr>
            <p:cNvPr id="30" name="object 30"/>
            <p:cNvSpPr/>
            <p:nvPr/>
          </p:nvSpPr>
          <p:spPr>
            <a:xfrm>
              <a:off x="927515" y="3526657"/>
              <a:ext cx="737870" cy="1208405"/>
            </a:xfrm>
            <a:custGeom>
              <a:avLst/>
              <a:gdLst/>
              <a:ahLst/>
              <a:cxnLst/>
              <a:rect l="l" t="t" r="r" b="b"/>
              <a:pathLst>
                <a:path w="737869" h="1208404">
                  <a:moveTo>
                    <a:pt x="737311" y="1207907"/>
                  </a:moveTo>
                  <a:lnTo>
                    <a:pt x="4962" y="8130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88321" y="3462447"/>
              <a:ext cx="67310" cy="79375"/>
            </a:xfrm>
            <a:custGeom>
              <a:avLst/>
              <a:gdLst/>
              <a:ahLst/>
              <a:cxnLst/>
              <a:rect l="l" t="t" r="r" b="b"/>
              <a:pathLst>
                <a:path w="67309" h="79375">
                  <a:moveTo>
                    <a:pt x="0" y="0"/>
                  </a:moveTo>
                  <a:lnTo>
                    <a:pt x="6689" y="79090"/>
                  </a:lnTo>
                  <a:lnTo>
                    <a:pt x="67286" y="42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70692" y="4223406"/>
            <a:ext cx="2233225" cy="24305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4095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Alignment is</a:t>
            </a:r>
            <a:r>
              <a:rPr sz="3200" spc="-45" dirty="0"/>
              <a:t> </a:t>
            </a:r>
            <a:r>
              <a:rPr sz="3200" spc="-5" dirty="0"/>
              <a:t>complex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6458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Alignment </a:t>
            </a:r>
            <a:r>
              <a:rPr sz="2400" dirty="0">
                <a:latin typeface="Trebuchet MS"/>
                <a:cs typeface="Trebuchet MS"/>
              </a:rPr>
              <a:t>can </a:t>
            </a:r>
            <a:r>
              <a:rPr sz="2400" spc="-5" dirty="0">
                <a:latin typeface="Trebuchet MS"/>
                <a:cs typeface="Trebuchet MS"/>
              </a:rPr>
              <a:t>be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many-to-many </a:t>
            </a:r>
            <a:r>
              <a:rPr sz="2400" spc="-5" dirty="0">
                <a:latin typeface="Trebuchet MS"/>
                <a:cs typeface="Trebuchet MS"/>
              </a:rPr>
              <a:t>(phrase-level)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14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3387" y="6434975"/>
            <a:ext cx="7915909" cy="31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150"/>
              </a:lnSpc>
              <a:spcBef>
                <a:spcPts val="100"/>
              </a:spcBef>
            </a:pPr>
            <a:r>
              <a:rPr sz="1000" b="1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Examples from:</a:t>
            </a:r>
            <a:r>
              <a:rPr sz="1000" b="1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“The Mathematics of Statistical Machine </a:t>
            </a:r>
            <a:r>
              <a:rPr sz="1000" spc="-10" dirty="0">
                <a:latin typeface="Trebuchet MS"/>
                <a:cs typeface="Trebuchet MS"/>
              </a:rPr>
              <a:t>Translation: Parameter </a:t>
            </a:r>
            <a:r>
              <a:rPr sz="1000" dirty="0">
                <a:latin typeface="Trebuchet MS"/>
                <a:cs typeface="Trebuchet MS"/>
              </a:rPr>
              <a:t>Estimation", Brown et al, 1993.</a:t>
            </a:r>
            <a:r>
              <a:rPr sz="1000" spc="-65" dirty="0">
                <a:latin typeface="Trebuchet MS"/>
                <a:cs typeface="Trebuchet MS"/>
              </a:rPr>
              <a:t> </a:t>
            </a:r>
            <a:r>
              <a:rPr sz="1000" u="sng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  <a:hlinkClick r:id="rId2"/>
              </a:rPr>
              <a:t>http://www.aclweb.org/</a:t>
            </a:r>
            <a:endParaRPr sz="1000">
              <a:latin typeface="Trebuchet MS"/>
              <a:cs typeface="Trebuchet MS"/>
            </a:endParaRPr>
          </a:p>
          <a:p>
            <a:pPr marR="5080" algn="r">
              <a:lnSpc>
                <a:spcPts val="1150"/>
              </a:lnSpc>
            </a:pPr>
            <a:r>
              <a:rPr sz="1000" u="sng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anthology/J93-2003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3724" y="2117004"/>
            <a:ext cx="5234469" cy="35205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52451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Learning alignment for</a:t>
            </a:r>
            <a:r>
              <a:rPr sz="3200" spc="-35" dirty="0"/>
              <a:t> </a:t>
            </a:r>
            <a:r>
              <a:rPr sz="3200" spc="-5" dirty="0"/>
              <a:t>SMT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7439"/>
            <a:ext cx="7658100" cy="7035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30200" marR="5080" indent="-317500">
              <a:lnSpc>
                <a:spcPts val="2600"/>
              </a:lnSpc>
              <a:spcBef>
                <a:spcPts val="300"/>
              </a:spcBef>
              <a:buClr>
                <a:srgbClr val="CC0000"/>
              </a:buClr>
              <a:buFont typeface="Times New Roman"/>
              <a:buChar char="•"/>
              <a:tabLst>
                <a:tab pos="329565" algn="l"/>
                <a:tab pos="330200" algn="l"/>
                <a:tab pos="3218815" algn="l"/>
              </a:tabLst>
            </a:pPr>
            <a:r>
              <a:rPr sz="2250" spc="-35" dirty="0">
                <a:latin typeface="Trebuchet MS"/>
                <a:cs typeface="Trebuchet MS"/>
              </a:rPr>
              <a:t>We</a:t>
            </a:r>
            <a:r>
              <a:rPr sz="2250" spc="10" dirty="0">
                <a:latin typeface="Trebuchet MS"/>
                <a:cs typeface="Trebuchet MS"/>
              </a:rPr>
              <a:t> learn	as </a:t>
            </a:r>
            <a:r>
              <a:rPr sz="2250" spc="15" dirty="0">
                <a:latin typeface="Trebuchet MS"/>
                <a:cs typeface="Trebuchet MS"/>
              </a:rPr>
              <a:t>a </a:t>
            </a:r>
            <a:r>
              <a:rPr sz="2250" spc="10" dirty="0">
                <a:latin typeface="Trebuchet MS"/>
                <a:cs typeface="Trebuchet MS"/>
              </a:rPr>
              <a:t>combination of </a:t>
            </a:r>
            <a:r>
              <a:rPr sz="2250" spc="15" dirty="0">
                <a:latin typeface="Trebuchet MS"/>
                <a:cs typeface="Trebuchet MS"/>
              </a:rPr>
              <a:t>many</a:t>
            </a:r>
            <a:r>
              <a:rPr sz="2250" spc="-75" dirty="0">
                <a:latin typeface="Trebuchet MS"/>
                <a:cs typeface="Trebuchet MS"/>
              </a:rPr>
              <a:t> </a:t>
            </a:r>
            <a:r>
              <a:rPr sz="2250" spc="10" dirty="0">
                <a:latin typeface="Trebuchet MS"/>
                <a:cs typeface="Trebuchet MS"/>
              </a:rPr>
              <a:t>factors,  including: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1831339"/>
            <a:ext cx="8026400" cy="363727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68300" marR="325755" indent="-215900">
              <a:lnSpc>
                <a:spcPts val="2600"/>
              </a:lnSpc>
              <a:spcBef>
                <a:spcPts val="300"/>
              </a:spcBef>
              <a:buClr>
                <a:srgbClr val="3A87FF"/>
              </a:buClr>
              <a:buFont typeface="Times New Roman"/>
              <a:buChar char="•"/>
              <a:tabLst>
                <a:tab pos="368300" algn="l"/>
              </a:tabLst>
            </a:pPr>
            <a:r>
              <a:rPr sz="2250" dirty="0">
                <a:latin typeface="Trebuchet MS"/>
                <a:cs typeface="Trebuchet MS"/>
              </a:rPr>
              <a:t>Probability </a:t>
            </a:r>
            <a:r>
              <a:rPr sz="2250" spc="10" dirty="0">
                <a:latin typeface="Trebuchet MS"/>
                <a:cs typeface="Trebuchet MS"/>
              </a:rPr>
              <a:t>of particular words aligning (also depends </a:t>
            </a:r>
            <a:r>
              <a:rPr sz="2250" spc="15" dirty="0">
                <a:latin typeface="Trebuchet MS"/>
                <a:cs typeface="Trebuchet MS"/>
              </a:rPr>
              <a:t>on  </a:t>
            </a:r>
            <a:r>
              <a:rPr sz="2250" spc="10" dirty="0">
                <a:latin typeface="Trebuchet MS"/>
                <a:cs typeface="Trebuchet MS"/>
              </a:rPr>
              <a:t>position in</a:t>
            </a:r>
            <a:r>
              <a:rPr sz="2250" spc="-5" dirty="0">
                <a:latin typeface="Trebuchet MS"/>
                <a:cs typeface="Trebuchet MS"/>
              </a:rPr>
              <a:t> </a:t>
            </a:r>
            <a:r>
              <a:rPr sz="2250" spc="10" dirty="0">
                <a:latin typeface="Trebuchet MS"/>
                <a:cs typeface="Trebuchet MS"/>
              </a:rPr>
              <a:t>sent)</a:t>
            </a:r>
            <a:endParaRPr sz="2250">
              <a:latin typeface="Trebuchet MS"/>
              <a:cs typeface="Trebuchet MS"/>
            </a:endParaRPr>
          </a:p>
          <a:p>
            <a:pPr marL="368300" marR="314325" indent="-215900">
              <a:lnSpc>
                <a:spcPts val="2600"/>
              </a:lnSpc>
              <a:spcBef>
                <a:spcPts val="600"/>
              </a:spcBef>
              <a:buClr>
                <a:srgbClr val="3A87FF"/>
              </a:buClr>
              <a:buFont typeface="Times New Roman"/>
              <a:buChar char="•"/>
              <a:tabLst>
                <a:tab pos="368300" algn="l"/>
              </a:tabLst>
            </a:pPr>
            <a:r>
              <a:rPr sz="2250" dirty="0">
                <a:latin typeface="Trebuchet MS"/>
                <a:cs typeface="Trebuchet MS"/>
              </a:rPr>
              <a:t>Probability </a:t>
            </a:r>
            <a:r>
              <a:rPr sz="2250" spc="10" dirty="0">
                <a:latin typeface="Trebuchet MS"/>
                <a:cs typeface="Trebuchet MS"/>
              </a:rPr>
              <a:t>of particular words having particular fertility  </a:t>
            </a:r>
            <a:r>
              <a:rPr sz="2250" spc="15" dirty="0">
                <a:latin typeface="Trebuchet MS"/>
                <a:cs typeface="Trebuchet MS"/>
              </a:rPr>
              <a:t>(number </a:t>
            </a:r>
            <a:r>
              <a:rPr sz="2250" spc="10" dirty="0">
                <a:latin typeface="Trebuchet MS"/>
                <a:cs typeface="Trebuchet MS"/>
              </a:rPr>
              <a:t>of corresponding</a:t>
            </a:r>
            <a:r>
              <a:rPr sz="2250" spc="-15" dirty="0">
                <a:latin typeface="Trebuchet MS"/>
                <a:cs typeface="Trebuchet MS"/>
              </a:rPr>
              <a:t> </a:t>
            </a:r>
            <a:r>
              <a:rPr sz="2250" spc="10" dirty="0">
                <a:latin typeface="Trebuchet MS"/>
                <a:cs typeface="Trebuchet MS"/>
              </a:rPr>
              <a:t>words)</a:t>
            </a:r>
            <a:endParaRPr sz="2250">
              <a:latin typeface="Trebuchet MS"/>
              <a:cs typeface="Trebuchet MS"/>
            </a:endParaRPr>
          </a:p>
          <a:p>
            <a:pPr marL="368300" indent="-215900">
              <a:lnSpc>
                <a:spcPct val="100000"/>
              </a:lnSpc>
              <a:spcBef>
                <a:spcPts val="430"/>
              </a:spcBef>
              <a:buClr>
                <a:srgbClr val="3A87FF"/>
              </a:buClr>
              <a:buFont typeface="Times New Roman"/>
              <a:buChar char="•"/>
              <a:tabLst>
                <a:tab pos="368300" algn="l"/>
              </a:tabLst>
            </a:pPr>
            <a:r>
              <a:rPr sz="2250" spc="5" dirty="0">
                <a:latin typeface="Trebuchet MS"/>
                <a:cs typeface="Trebuchet MS"/>
              </a:rPr>
              <a:t>etc.</a:t>
            </a:r>
            <a:endParaRPr sz="2250">
              <a:latin typeface="Trebuchet MS"/>
              <a:cs typeface="Trebuchet MS"/>
            </a:endParaRPr>
          </a:p>
          <a:p>
            <a:pPr marL="12700" marR="635000">
              <a:lnSpc>
                <a:spcPts val="2600"/>
              </a:lnSpc>
              <a:spcBef>
                <a:spcPts val="570"/>
              </a:spcBef>
            </a:pPr>
            <a:r>
              <a:rPr sz="2250" spc="10" dirty="0">
                <a:latin typeface="Trebuchet MS"/>
                <a:cs typeface="Trebuchet MS"/>
              </a:rPr>
              <a:t>Alignments </a:t>
            </a:r>
            <a:r>
              <a:rPr sz="2250" i="1" spc="15" dirty="0">
                <a:latin typeface="Trebuchet MS"/>
                <a:cs typeface="Trebuchet MS"/>
              </a:rPr>
              <a:t>a </a:t>
            </a:r>
            <a:r>
              <a:rPr sz="2250" spc="10" dirty="0">
                <a:latin typeface="Trebuchet MS"/>
                <a:cs typeface="Trebuchet MS"/>
              </a:rPr>
              <a:t>are </a:t>
            </a:r>
            <a:r>
              <a:rPr sz="2250" b="1" spc="10" dirty="0">
                <a:solidFill>
                  <a:srgbClr val="BB57BE"/>
                </a:solidFill>
                <a:latin typeface="Trebuchet MS"/>
                <a:cs typeface="Trebuchet MS"/>
              </a:rPr>
              <a:t>latent </a:t>
            </a:r>
            <a:r>
              <a:rPr sz="2250" b="1" spc="5" dirty="0">
                <a:solidFill>
                  <a:srgbClr val="BB57BE"/>
                </a:solidFill>
                <a:latin typeface="Trebuchet MS"/>
                <a:cs typeface="Trebuchet MS"/>
              </a:rPr>
              <a:t>variables</a:t>
            </a:r>
            <a:r>
              <a:rPr sz="2250" spc="5" dirty="0">
                <a:latin typeface="Trebuchet MS"/>
                <a:cs typeface="Trebuchet MS"/>
              </a:rPr>
              <a:t>: </a:t>
            </a:r>
            <a:r>
              <a:rPr sz="2250" spc="15" dirty="0">
                <a:latin typeface="Trebuchet MS"/>
                <a:cs typeface="Trebuchet MS"/>
              </a:rPr>
              <a:t>They </a:t>
            </a:r>
            <a:r>
              <a:rPr sz="2250" spc="10" dirty="0">
                <a:latin typeface="Trebuchet MS"/>
                <a:cs typeface="Trebuchet MS"/>
              </a:rPr>
              <a:t>aren’t explicitly  specified in the</a:t>
            </a:r>
            <a:r>
              <a:rPr sz="2250" dirty="0">
                <a:latin typeface="Trebuchet MS"/>
                <a:cs typeface="Trebuchet MS"/>
              </a:rPr>
              <a:t> </a:t>
            </a:r>
            <a:r>
              <a:rPr sz="2250" spc="10" dirty="0">
                <a:latin typeface="Trebuchet MS"/>
                <a:cs typeface="Trebuchet MS"/>
              </a:rPr>
              <a:t>data!</a:t>
            </a:r>
            <a:endParaRPr sz="2250">
              <a:latin typeface="Trebuchet MS"/>
              <a:cs typeface="Trebuchet MS"/>
            </a:endParaRPr>
          </a:p>
          <a:p>
            <a:pPr marL="368300" marR="5080" indent="-215900">
              <a:lnSpc>
                <a:spcPts val="2600"/>
              </a:lnSpc>
              <a:spcBef>
                <a:spcPts val="600"/>
              </a:spcBef>
              <a:buClr>
                <a:srgbClr val="3A87FF"/>
              </a:buClr>
              <a:buFont typeface="Times New Roman"/>
              <a:buChar char="•"/>
              <a:tabLst>
                <a:tab pos="368300" algn="l"/>
              </a:tabLst>
            </a:pPr>
            <a:r>
              <a:rPr sz="2250" dirty="0">
                <a:latin typeface="Trebuchet MS"/>
                <a:cs typeface="Trebuchet MS"/>
              </a:rPr>
              <a:t>Require </a:t>
            </a:r>
            <a:r>
              <a:rPr sz="2250" spc="10" dirty="0">
                <a:latin typeface="Trebuchet MS"/>
                <a:cs typeface="Trebuchet MS"/>
              </a:rPr>
              <a:t>the </a:t>
            </a:r>
            <a:r>
              <a:rPr sz="2250" spc="15" dirty="0">
                <a:latin typeface="Trebuchet MS"/>
                <a:cs typeface="Trebuchet MS"/>
              </a:rPr>
              <a:t>use </a:t>
            </a:r>
            <a:r>
              <a:rPr sz="2250" spc="10" dirty="0">
                <a:latin typeface="Trebuchet MS"/>
                <a:cs typeface="Trebuchet MS"/>
              </a:rPr>
              <a:t>of special learning aglos (like Expectation-  Maximization) for learning the parameters of distributions  with latent variables (CS</a:t>
            </a:r>
            <a:r>
              <a:rPr sz="2250" spc="-15" dirty="0">
                <a:latin typeface="Trebuchet MS"/>
                <a:cs typeface="Trebuchet MS"/>
              </a:rPr>
              <a:t> </a:t>
            </a:r>
            <a:r>
              <a:rPr sz="2250" spc="10" dirty="0">
                <a:latin typeface="Trebuchet MS"/>
                <a:cs typeface="Trebuchet MS"/>
              </a:rPr>
              <a:t>228)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3710940"/>
            <a:ext cx="12700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i="1" spc="10" dirty="0">
                <a:solidFill>
                  <a:srgbClr val="CC0000"/>
                </a:solidFill>
                <a:latin typeface="Times New Roman"/>
                <a:cs typeface="Times New Roman"/>
              </a:rPr>
              <a:t>•</a:t>
            </a:r>
            <a:endParaRPr sz="22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9748" y="1201759"/>
            <a:ext cx="1082157" cy="29835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33172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Decoding for</a:t>
            </a:r>
            <a:r>
              <a:rPr sz="3200" spc="-65" dirty="0"/>
              <a:t> </a:t>
            </a:r>
            <a:r>
              <a:rPr sz="3200" spc="-5" dirty="0"/>
              <a:t>SMT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3942079"/>
            <a:ext cx="8308340" cy="20948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00" marR="1169670" indent="-304800" algn="just">
              <a:lnSpc>
                <a:spcPct val="100800"/>
              </a:lnSpc>
              <a:spcBef>
                <a:spcPts val="90"/>
              </a:spcBef>
              <a:buClr>
                <a:srgbClr val="CC0000"/>
              </a:buClr>
              <a:buFont typeface="Times New Roman"/>
              <a:buChar char="•"/>
              <a:tabLst>
                <a:tab pos="317500" algn="l"/>
              </a:tabLst>
            </a:pPr>
            <a:r>
              <a:rPr sz="2150" spc="-45" dirty="0">
                <a:latin typeface="Trebuchet MS"/>
                <a:cs typeface="Trebuchet MS"/>
              </a:rPr>
              <a:t>We </a:t>
            </a:r>
            <a:r>
              <a:rPr sz="2150" dirty="0">
                <a:latin typeface="Trebuchet MS"/>
                <a:cs typeface="Trebuchet MS"/>
              </a:rPr>
              <a:t>could enumerate every possible </a:t>
            </a:r>
            <a:r>
              <a:rPr sz="2150" i="1" dirty="0">
                <a:latin typeface="Trebuchet MS"/>
                <a:cs typeface="Trebuchet MS"/>
              </a:rPr>
              <a:t>y </a:t>
            </a:r>
            <a:r>
              <a:rPr sz="2150" dirty="0">
                <a:latin typeface="Trebuchet MS"/>
                <a:cs typeface="Trebuchet MS"/>
              </a:rPr>
              <a:t>and calculate the  </a:t>
            </a:r>
            <a:r>
              <a:rPr sz="2150" spc="-5" dirty="0">
                <a:latin typeface="Trebuchet MS"/>
                <a:cs typeface="Trebuchet MS"/>
              </a:rPr>
              <a:t>probability? </a:t>
            </a:r>
            <a:r>
              <a:rPr sz="2150" spc="10" dirty="0">
                <a:latin typeface="Century Gothic"/>
                <a:cs typeface="Century Gothic"/>
              </a:rPr>
              <a:t>→ </a:t>
            </a:r>
            <a:r>
              <a:rPr sz="2150" spc="-85" dirty="0">
                <a:latin typeface="Trebuchet MS"/>
                <a:cs typeface="Trebuchet MS"/>
              </a:rPr>
              <a:t>Too</a:t>
            </a:r>
            <a:r>
              <a:rPr sz="2150" spc="70" dirty="0">
                <a:latin typeface="Trebuchet MS"/>
                <a:cs typeface="Trebuchet MS"/>
              </a:rPr>
              <a:t> </a:t>
            </a:r>
            <a:r>
              <a:rPr sz="2150" dirty="0">
                <a:latin typeface="Trebuchet MS"/>
                <a:cs typeface="Trebuchet MS"/>
              </a:rPr>
              <a:t>expensive!</a:t>
            </a:r>
            <a:endParaRPr sz="2150">
              <a:latin typeface="Trebuchet MS"/>
              <a:cs typeface="Trebuchet MS"/>
            </a:endParaRPr>
          </a:p>
          <a:p>
            <a:pPr marL="317500" marR="5080" indent="-304800" algn="just">
              <a:lnSpc>
                <a:spcPts val="2500"/>
              </a:lnSpc>
              <a:spcBef>
                <a:spcPts val="570"/>
              </a:spcBef>
              <a:buClr>
                <a:srgbClr val="CC0000"/>
              </a:buClr>
              <a:buFont typeface="Times New Roman"/>
              <a:buChar char="•"/>
              <a:tabLst>
                <a:tab pos="317500" algn="l"/>
              </a:tabLst>
            </a:pPr>
            <a:r>
              <a:rPr sz="2150" dirty="0">
                <a:latin typeface="Trebuchet MS"/>
                <a:cs typeface="Trebuchet MS"/>
              </a:rPr>
              <a:t>Answer: Impose strong </a:t>
            </a:r>
            <a:r>
              <a:rPr sz="2150" dirty="0">
                <a:solidFill>
                  <a:srgbClr val="BB57BE"/>
                </a:solidFill>
                <a:latin typeface="Trebuchet MS"/>
                <a:cs typeface="Trebuchet MS"/>
              </a:rPr>
              <a:t>independence assumptions </a:t>
            </a:r>
            <a:r>
              <a:rPr sz="2150" dirty="0">
                <a:latin typeface="Trebuchet MS"/>
                <a:cs typeface="Trebuchet MS"/>
              </a:rPr>
              <a:t>in model, use  dynamic programming for globally optimal solutions (e.g. </a:t>
            </a:r>
            <a:r>
              <a:rPr sz="2150" spc="-5" dirty="0">
                <a:latin typeface="Trebuchet MS"/>
                <a:cs typeface="Trebuchet MS"/>
              </a:rPr>
              <a:t>Viterbi  </a:t>
            </a:r>
            <a:r>
              <a:rPr sz="2150" dirty="0">
                <a:latin typeface="Trebuchet MS"/>
                <a:cs typeface="Trebuchet MS"/>
              </a:rPr>
              <a:t>algorithm).</a:t>
            </a:r>
            <a:endParaRPr sz="2150">
              <a:latin typeface="Trebuchet MS"/>
              <a:cs typeface="Trebuchet MS"/>
            </a:endParaRPr>
          </a:p>
          <a:p>
            <a:pPr marL="317500" indent="-304800" algn="just">
              <a:lnSpc>
                <a:spcPct val="100000"/>
              </a:lnSpc>
              <a:spcBef>
                <a:spcPts val="450"/>
              </a:spcBef>
              <a:buClr>
                <a:srgbClr val="CC0000"/>
              </a:buClr>
              <a:buFont typeface="Times New Roman"/>
              <a:buChar char="•"/>
              <a:tabLst>
                <a:tab pos="317500" algn="l"/>
              </a:tabLst>
            </a:pPr>
            <a:r>
              <a:rPr sz="2150" dirty="0">
                <a:latin typeface="Trebuchet MS"/>
                <a:cs typeface="Trebuchet MS"/>
              </a:rPr>
              <a:t>This process is called</a:t>
            </a:r>
            <a:r>
              <a:rPr sz="2150" spc="-15" dirty="0">
                <a:latin typeface="Trebuchet MS"/>
                <a:cs typeface="Trebuchet MS"/>
              </a:rPr>
              <a:t> </a:t>
            </a:r>
            <a:r>
              <a:rPr sz="2150" i="1" dirty="0">
                <a:solidFill>
                  <a:srgbClr val="BB57BE"/>
                </a:solidFill>
                <a:latin typeface="Trebuchet MS"/>
                <a:cs typeface="Trebuchet MS"/>
              </a:rPr>
              <a:t>decoding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2362200"/>
            <a:ext cx="2273935" cy="110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>
              <a:lnSpc>
                <a:spcPts val="2840"/>
              </a:lnSpc>
              <a:spcBef>
                <a:spcPts val="100"/>
              </a:spcBef>
            </a:pPr>
            <a:r>
              <a:rPr sz="2400" b="1" u="heavy" spc="-5" dirty="0">
                <a:solidFill>
                  <a:srgbClr val="BB57BE"/>
                </a:solidFill>
                <a:uFill>
                  <a:solidFill>
                    <a:srgbClr val="BB57BE"/>
                  </a:solidFill>
                </a:uFill>
                <a:latin typeface="Trebuchet MS"/>
                <a:cs typeface="Trebuchet MS"/>
              </a:rPr>
              <a:t>Question:</a:t>
            </a:r>
            <a:endParaRPr sz="2400">
              <a:latin typeface="Trebuchet MS"/>
              <a:cs typeface="Trebuchet MS"/>
            </a:endParaRPr>
          </a:p>
          <a:p>
            <a:pPr marL="292100" marR="5080" indent="-279400">
              <a:lnSpc>
                <a:spcPts val="2800"/>
              </a:lnSpc>
              <a:spcBef>
                <a:spcPts val="120"/>
              </a:spcBef>
            </a:pP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How to</a:t>
            </a:r>
            <a:r>
              <a:rPr sz="2400" spc="-5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compute 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this</a:t>
            </a:r>
            <a:r>
              <a:rPr sz="2400" spc="-3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argmax?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79998" y="1035603"/>
            <a:ext cx="3277870" cy="713740"/>
            <a:chOff x="2779998" y="1035603"/>
            <a:chExt cx="3277870" cy="7137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4009" y="1035603"/>
              <a:ext cx="3093250" cy="4191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24531" y="1480249"/>
              <a:ext cx="986790" cy="250825"/>
            </a:xfrm>
            <a:custGeom>
              <a:avLst/>
              <a:gdLst/>
              <a:ahLst/>
              <a:cxnLst/>
              <a:rect l="l" t="t" r="r" b="b"/>
              <a:pathLst>
                <a:path w="986789" h="250825">
                  <a:moveTo>
                    <a:pt x="986311" y="1"/>
                  </a:moveTo>
                  <a:lnTo>
                    <a:pt x="978769" y="48729"/>
                  </a:lnTo>
                  <a:lnTo>
                    <a:pt x="958201" y="88520"/>
                  </a:lnTo>
                  <a:lnTo>
                    <a:pt x="927694" y="115349"/>
                  </a:lnTo>
                  <a:lnTo>
                    <a:pt x="890337" y="125186"/>
                  </a:lnTo>
                  <a:lnTo>
                    <a:pt x="589131" y="125185"/>
                  </a:lnTo>
                  <a:lnTo>
                    <a:pt x="551773" y="135023"/>
                  </a:lnTo>
                  <a:lnTo>
                    <a:pt x="521266" y="161852"/>
                  </a:lnTo>
                  <a:lnTo>
                    <a:pt x="500698" y="201643"/>
                  </a:lnTo>
                  <a:lnTo>
                    <a:pt x="493155" y="250371"/>
                  </a:lnTo>
                  <a:lnTo>
                    <a:pt x="485613" y="201643"/>
                  </a:lnTo>
                  <a:lnTo>
                    <a:pt x="465045" y="161852"/>
                  </a:lnTo>
                  <a:lnTo>
                    <a:pt x="434538" y="135023"/>
                  </a:lnTo>
                  <a:lnTo>
                    <a:pt x="397181" y="125185"/>
                  </a:lnTo>
                  <a:lnTo>
                    <a:pt x="95975" y="125185"/>
                  </a:lnTo>
                  <a:lnTo>
                    <a:pt x="58617" y="115348"/>
                  </a:lnTo>
                  <a:lnTo>
                    <a:pt x="28110" y="88519"/>
                  </a:lnTo>
                  <a:lnTo>
                    <a:pt x="7542" y="48728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5465" y="1473753"/>
              <a:ext cx="798195" cy="250825"/>
            </a:xfrm>
            <a:custGeom>
              <a:avLst/>
              <a:gdLst/>
              <a:ahLst/>
              <a:cxnLst/>
              <a:rect l="l" t="t" r="r" b="b"/>
              <a:pathLst>
                <a:path w="798195" h="250825">
                  <a:moveTo>
                    <a:pt x="797828" y="1"/>
                  </a:moveTo>
                  <a:lnTo>
                    <a:pt x="790286" y="48729"/>
                  </a:lnTo>
                  <a:lnTo>
                    <a:pt x="769718" y="88520"/>
                  </a:lnTo>
                  <a:lnTo>
                    <a:pt x="739211" y="115349"/>
                  </a:lnTo>
                  <a:lnTo>
                    <a:pt x="701854" y="125186"/>
                  </a:lnTo>
                  <a:lnTo>
                    <a:pt x="494889" y="125185"/>
                  </a:lnTo>
                  <a:lnTo>
                    <a:pt x="457531" y="135023"/>
                  </a:lnTo>
                  <a:lnTo>
                    <a:pt x="427024" y="161852"/>
                  </a:lnTo>
                  <a:lnTo>
                    <a:pt x="406456" y="201643"/>
                  </a:lnTo>
                  <a:lnTo>
                    <a:pt x="398913" y="250371"/>
                  </a:lnTo>
                  <a:lnTo>
                    <a:pt x="391371" y="201643"/>
                  </a:lnTo>
                  <a:lnTo>
                    <a:pt x="370803" y="161852"/>
                  </a:lnTo>
                  <a:lnTo>
                    <a:pt x="340296" y="135023"/>
                  </a:lnTo>
                  <a:lnTo>
                    <a:pt x="302938" y="125185"/>
                  </a:lnTo>
                  <a:lnTo>
                    <a:pt x="95975" y="125185"/>
                  </a:lnTo>
                  <a:lnTo>
                    <a:pt x="58617" y="115348"/>
                  </a:lnTo>
                  <a:lnTo>
                    <a:pt x="28110" y="88519"/>
                  </a:lnTo>
                  <a:lnTo>
                    <a:pt x="7542" y="48728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94285" y="1484187"/>
              <a:ext cx="1395730" cy="250825"/>
            </a:xfrm>
            <a:custGeom>
              <a:avLst/>
              <a:gdLst/>
              <a:ahLst/>
              <a:cxnLst/>
              <a:rect l="l" t="t" r="r" b="b"/>
              <a:pathLst>
                <a:path w="1395729" h="250825">
                  <a:moveTo>
                    <a:pt x="1395624" y="1"/>
                  </a:moveTo>
                  <a:lnTo>
                    <a:pt x="1388082" y="48729"/>
                  </a:lnTo>
                  <a:lnTo>
                    <a:pt x="1367514" y="88520"/>
                  </a:lnTo>
                  <a:lnTo>
                    <a:pt x="1337007" y="115349"/>
                  </a:lnTo>
                  <a:lnTo>
                    <a:pt x="1299649" y="125186"/>
                  </a:lnTo>
                  <a:lnTo>
                    <a:pt x="793786" y="125185"/>
                  </a:lnTo>
                  <a:lnTo>
                    <a:pt x="756429" y="135023"/>
                  </a:lnTo>
                  <a:lnTo>
                    <a:pt x="725922" y="161852"/>
                  </a:lnTo>
                  <a:lnTo>
                    <a:pt x="705354" y="201643"/>
                  </a:lnTo>
                  <a:lnTo>
                    <a:pt x="697812" y="250371"/>
                  </a:lnTo>
                  <a:lnTo>
                    <a:pt x="690269" y="201643"/>
                  </a:lnTo>
                  <a:lnTo>
                    <a:pt x="669701" y="161852"/>
                  </a:lnTo>
                  <a:lnTo>
                    <a:pt x="639194" y="135023"/>
                  </a:lnTo>
                  <a:lnTo>
                    <a:pt x="601836" y="125185"/>
                  </a:lnTo>
                  <a:lnTo>
                    <a:pt x="95975" y="125185"/>
                  </a:lnTo>
                  <a:lnTo>
                    <a:pt x="58617" y="115348"/>
                  </a:lnTo>
                  <a:lnTo>
                    <a:pt x="28110" y="88519"/>
                  </a:lnTo>
                  <a:lnTo>
                    <a:pt x="7542" y="48728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18426" y="2708725"/>
            <a:ext cx="1525905" cy="746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840"/>
              </a:lnSpc>
              <a:spcBef>
                <a:spcPts val="100"/>
              </a:spcBef>
            </a:pPr>
            <a:r>
              <a:rPr sz="2400" spc="-265" dirty="0">
                <a:solidFill>
                  <a:srgbClr val="3A87FF"/>
                </a:solidFill>
                <a:latin typeface="Trebuchet MS"/>
                <a:cs typeface="Trebuchet MS"/>
              </a:rPr>
              <a:t>T</a:t>
            </a:r>
            <a:r>
              <a:rPr sz="2400" dirty="0">
                <a:solidFill>
                  <a:srgbClr val="3A87FF"/>
                </a:solidFill>
                <a:latin typeface="Trebuchet MS"/>
                <a:cs typeface="Trebuchet MS"/>
              </a:rPr>
              <a:t>ran</a:t>
            </a:r>
            <a:r>
              <a:rPr sz="2400" spc="-5" dirty="0">
                <a:solidFill>
                  <a:srgbClr val="3A87FF"/>
                </a:solidFill>
                <a:latin typeface="Trebuchet MS"/>
                <a:cs typeface="Trebuchet MS"/>
              </a:rPr>
              <a:t>sl</a:t>
            </a:r>
            <a:r>
              <a:rPr sz="2400" dirty="0">
                <a:solidFill>
                  <a:srgbClr val="3A87FF"/>
                </a:solidFill>
                <a:latin typeface="Trebuchet MS"/>
                <a:cs typeface="Trebuchet MS"/>
              </a:rPr>
              <a:t>ation</a:t>
            </a:r>
            <a:endParaRPr sz="2400">
              <a:latin typeface="Trebuchet MS"/>
              <a:cs typeface="Trebuchet MS"/>
            </a:endParaRPr>
          </a:p>
          <a:p>
            <a:pPr marR="5080" algn="r">
              <a:lnSpc>
                <a:spcPts val="2840"/>
              </a:lnSpc>
            </a:pPr>
            <a:r>
              <a:rPr sz="2400" spc="-5" dirty="0">
                <a:solidFill>
                  <a:srgbClr val="3A87FF"/>
                </a:solidFill>
                <a:latin typeface="Trebuchet MS"/>
                <a:cs typeface="Trebuchet MS"/>
              </a:rPr>
              <a:t>Model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2900" y="2070100"/>
            <a:ext cx="2203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B050"/>
                </a:solidFill>
                <a:latin typeface="Trebuchet MS"/>
                <a:cs typeface="Trebuchet MS"/>
              </a:rPr>
              <a:t>Language</a:t>
            </a:r>
            <a:r>
              <a:rPr sz="2400" spc="-4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0B050"/>
                </a:solidFill>
                <a:latin typeface="Trebuchet MS"/>
                <a:cs typeface="Trebuchet MS"/>
              </a:rPr>
              <a:t>Model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56992" y="1853106"/>
            <a:ext cx="502920" cy="854075"/>
            <a:chOff x="4756992" y="1853106"/>
            <a:chExt cx="502920" cy="854075"/>
          </a:xfrm>
        </p:grpSpPr>
        <p:sp>
          <p:nvSpPr>
            <p:cNvPr id="13" name="object 13"/>
            <p:cNvSpPr/>
            <p:nvPr/>
          </p:nvSpPr>
          <p:spPr>
            <a:xfrm>
              <a:off x="4807182" y="1939368"/>
              <a:ext cx="438784" cy="753745"/>
            </a:xfrm>
            <a:custGeom>
              <a:avLst/>
              <a:gdLst/>
              <a:ahLst/>
              <a:cxnLst/>
              <a:rect l="l" t="t" r="r" b="b"/>
              <a:pathLst>
                <a:path w="438785" h="753744">
                  <a:moveTo>
                    <a:pt x="438281" y="753254"/>
                  </a:moveTo>
                  <a:lnTo>
                    <a:pt x="7185" y="12349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56992" y="1853106"/>
              <a:ext cx="89535" cy="106680"/>
            </a:xfrm>
            <a:custGeom>
              <a:avLst/>
              <a:gdLst/>
              <a:ahLst/>
              <a:cxnLst/>
              <a:rect l="l" t="t" r="r" b="b"/>
              <a:pathLst>
                <a:path w="89535" h="106680">
                  <a:moveTo>
                    <a:pt x="0" y="0"/>
                  </a:moveTo>
                  <a:lnTo>
                    <a:pt x="6760" y="106634"/>
                  </a:lnTo>
                  <a:lnTo>
                    <a:pt x="89363" y="585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8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705855" y="1790189"/>
            <a:ext cx="967740" cy="510540"/>
            <a:chOff x="5705855" y="1790189"/>
            <a:chExt cx="967740" cy="510540"/>
          </a:xfrm>
        </p:grpSpPr>
        <p:sp>
          <p:nvSpPr>
            <p:cNvPr id="16" name="object 16"/>
            <p:cNvSpPr/>
            <p:nvPr/>
          </p:nvSpPr>
          <p:spPr>
            <a:xfrm>
              <a:off x="5794390" y="1836252"/>
              <a:ext cx="864869" cy="450215"/>
            </a:xfrm>
            <a:custGeom>
              <a:avLst/>
              <a:gdLst/>
              <a:ahLst/>
              <a:cxnLst/>
              <a:rect l="l" t="t" r="r" b="b"/>
              <a:pathLst>
                <a:path w="864870" h="450214">
                  <a:moveTo>
                    <a:pt x="864790" y="449926"/>
                  </a:moveTo>
                  <a:lnTo>
                    <a:pt x="12674" y="6594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05855" y="1790189"/>
              <a:ext cx="107314" cy="86995"/>
            </a:xfrm>
            <a:custGeom>
              <a:avLst/>
              <a:gdLst/>
              <a:ahLst/>
              <a:cxnLst/>
              <a:rect l="l" t="t" r="r" b="b"/>
              <a:pathLst>
                <a:path w="107314" h="86994">
                  <a:moveTo>
                    <a:pt x="0" y="0"/>
                  </a:moveTo>
                  <a:lnTo>
                    <a:pt x="62725" y="86498"/>
                  </a:lnTo>
                  <a:lnTo>
                    <a:pt x="106833" y="1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271712" y="1802638"/>
            <a:ext cx="1059180" cy="673735"/>
            <a:chOff x="2271712" y="1802638"/>
            <a:chExt cx="1059180" cy="673735"/>
          </a:xfrm>
        </p:grpSpPr>
        <p:sp>
          <p:nvSpPr>
            <p:cNvPr id="19" name="object 19"/>
            <p:cNvSpPr/>
            <p:nvPr/>
          </p:nvSpPr>
          <p:spPr>
            <a:xfrm>
              <a:off x="2286000" y="1855921"/>
              <a:ext cx="960119" cy="606425"/>
            </a:xfrm>
            <a:custGeom>
              <a:avLst/>
              <a:gdLst/>
              <a:ahLst/>
              <a:cxnLst/>
              <a:rect l="l" t="t" r="r" b="b"/>
              <a:pathLst>
                <a:path w="960119" h="606425">
                  <a:moveTo>
                    <a:pt x="0" y="606154"/>
                  </a:moveTo>
                  <a:lnTo>
                    <a:pt x="947909" y="7628"/>
                  </a:lnTo>
                  <a:lnTo>
                    <a:pt x="959990" y="0"/>
                  </a:lnTo>
                </a:path>
              </a:pathLst>
            </a:custGeom>
            <a:ln w="28575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24058" y="1802638"/>
              <a:ext cx="106680" cy="91440"/>
            </a:xfrm>
            <a:custGeom>
              <a:avLst/>
              <a:gdLst/>
              <a:ahLst/>
              <a:cxnLst/>
              <a:rect l="l" t="t" r="r" b="b"/>
              <a:pathLst>
                <a:path w="106679" h="91439">
                  <a:moveTo>
                    <a:pt x="106318" y="0"/>
                  </a:moveTo>
                  <a:lnTo>
                    <a:pt x="0" y="10619"/>
                  </a:lnTo>
                  <a:lnTo>
                    <a:pt x="51022" y="91426"/>
                  </a:lnTo>
                  <a:lnTo>
                    <a:pt x="106318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r>
              <a:rPr spc="5" dirty="0"/>
              <a:t>Viterbi: </a:t>
            </a:r>
            <a:r>
              <a:rPr spc="15" dirty="0"/>
              <a:t>Decoding with Dynamic</a:t>
            </a:r>
            <a:r>
              <a:rPr spc="10" dirty="0"/>
              <a:t> </a:t>
            </a:r>
            <a:r>
              <a:rPr spc="5" dirty="0"/>
              <a:t>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90447" y="6178767"/>
            <a:ext cx="47091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r>
              <a:rPr sz="1000" b="1" spc="-5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“Speech and Language </a:t>
            </a:r>
            <a:r>
              <a:rPr sz="1000" spc="-5" dirty="0">
                <a:latin typeface="Trebuchet MS"/>
                <a:cs typeface="Trebuchet MS"/>
              </a:rPr>
              <a:t>Processing", </a:t>
            </a:r>
            <a:r>
              <a:rPr sz="1000" dirty="0">
                <a:latin typeface="Trebuchet MS"/>
                <a:cs typeface="Trebuchet MS"/>
              </a:rPr>
              <a:t>Chapter A, Jurafsky and Martin,</a:t>
            </a:r>
            <a:r>
              <a:rPr sz="1000" spc="-120" dirty="0"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2019.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7918" y="2705711"/>
            <a:ext cx="6955155" cy="3496310"/>
            <a:chOff x="917918" y="2705711"/>
            <a:chExt cx="6955155" cy="34963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918" y="2789809"/>
              <a:ext cx="6954949" cy="33923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1400" y="2705711"/>
              <a:ext cx="3618953" cy="34957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74900" y="2749212"/>
              <a:ext cx="3492500" cy="3369310"/>
            </a:xfrm>
            <a:custGeom>
              <a:avLst/>
              <a:gdLst/>
              <a:ahLst/>
              <a:cxnLst/>
              <a:rect l="l" t="t" r="r" b="b"/>
              <a:pathLst>
                <a:path w="3492500" h="3369310">
                  <a:moveTo>
                    <a:pt x="0" y="0"/>
                  </a:moveTo>
                  <a:lnTo>
                    <a:pt x="3491953" y="0"/>
                  </a:lnTo>
                  <a:lnTo>
                    <a:pt x="3491953" y="3368752"/>
                  </a:lnTo>
                  <a:lnTo>
                    <a:pt x="0" y="336875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82600" y="1155700"/>
            <a:ext cx="7411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rebuchet MS"/>
                <a:cs typeface="Trebuchet MS"/>
              </a:rPr>
              <a:t>Impose strong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independence assumptions </a:t>
            </a:r>
            <a:r>
              <a:rPr sz="2400" dirty="0">
                <a:latin typeface="Trebuchet MS"/>
                <a:cs typeface="Trebuchet MS"/>
              </a:rPr>
              <a:t>in </a:t>
            </a:r>
            <a:r>
              <a:rPr sz="2400" spc="-5" dirty="0">
                <a:latin typeface="Trebuchet MS"/>
                <a:cs typeface="Trebuchet MS"/>
              </a:rPr>
              <a:t>model: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5000" y="1485899"/>
            <a:ext cx="3810000" cy="117522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84575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1990s-2010s: </a:t>
            </a:r>
            <a:r>
              <a:rPr sz="3200" spc="-5" dirty="0"/>
              <a:t>Statistical Machine</a:t>
            </a:r>
            <a:r>
              <a:rPr sz="3200" spc="-90" dirty="0"/>
              <a:t> </a:t>
            </a:r>
            <a:r>
              <a:rPr sz="3200" spc="-45" dirty="0"/>
              <a:t>Translation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38860"/>
            <a:ext cx="8232775" cy="480314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SMT </a:t>
            </a:r>
            <a:r>
              <a:rPr sz="2400" spc="-5" dirty="0">
                <a:latin typeface="Trebuchet MS"/>
                <a:cs typeface="Trebuchet MS"/>
              </a:rPr>
              <a:t>was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huge research</a:t>
            </a:r>
            <a:r>
              <a:rPr sz="2400" spc="-5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field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The </a:t>
            </a:r>
            <a:r>
              <a:rPr sz="2400" spc="-5" dirty="0">
                <a:latin typeface="Trebuchet MS"/>
                <a:cs typeface="Trebuchet MS"/>
              </a:rPr>
              <a:t>best systems were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extremely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complex</a:t>
            </a:r>
            <a:endParaRPr sz="2400">
              <a:latin typeface="Trebuchet MS"/>
              <a:cs typeface="Trebuchet MS"/>
            </a:endParaRPr>
          </a:p>
          <a:p>
            <a:pPr marL="698500" marR="250190" lvl="1" indent="-228600">
              <a:lnSpc>
                <a:spcPts val="2800"/>
              </a:lnSpc>
              <a:spcBef>
                <a:spcPts val="68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Trebuchet MS"/>
                <a:cs typeface="Trebuchet MS"/>
              </a:rPr>
              <a:t>Hundreds of important </a:t>
            </a:r>
            <a:r>
              <a:rPr sz="2400" dirty="0">
                <a:latin typeface="Trebuchet MS"/>
                <a:cs typeface="Trebuchet MS"/>
              </a:rPr>
              <a:t>details we </a:t>
            </a:r>
            <a:r>
              <a:rPr sz="2400" spc="-5" dirty="0">
                <a:latin typeface="Trebuchet MS"/>
                <a:cs typeface="Trebuchet MS"/>
              </a:rPr>
              <a:t>haven’t mentioned  here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439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dirty="0">
                <a:latin typeface="Trebuchet MS"/>
                <a:cs typeface="Trebuchet MS"/>
              </a:rPr>
              <a:t>Systems had many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separately-designed</a:t>
            </a:r>
            <a:r>
              <a:rPr sz="2400" spc="1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subcomponents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Trebuchet MS"/>
                <a:cs typeface="Trebuchet MS"/>
              </a:rPr>
              <a:t>Lots of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feature</a:t>
            </a:r>
            <a:r>
              <a:rPr sz="2400" spc="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engineering</a:t>
            </a:r>
            <a:endParaRPr sz="2400">
              <a:latin typeface="Trebuchet MS"/>
              <a:cs typeface="Trebuchet MS"/>
            </a:endParaRPr>
          </a:p>
          <a:p>
            <a:pPr marL="1041400" marR="916305" lvl="2" indent="-228600">
              <a:lnSpc>
                <a:spcPts val="2300"/>
              </a:lnSpc>
              <a:spcBef>
                <a:spcPts val="680"/>
              </a:spcBef>
              <a:buClr>
                <a:srgbClr val="CC0000"/>
              </a:buClr>
              <a:buFont typeface="Times New Roman"/>
              <a:buChar char="•"/>
              <a:tabLst>
                <a:tab pos="1040765" algn="l"/>
                <a:tab pos="1041400" algn="l"/>
              </a:tabLst>
            </a:pPr>
            <a:r>
              <a:rPr sz="2000" dirty="0">
                <a:latin typeface="Trebuchet MS"/>
                <a:cs typeface="Trebuchet MS"/>
              </a:rPr>
              <a:t>Need to </a:t>
            </a:r>
            <a:r>
              <a:rPr sz="2000" spc="-5" dirty="0">
                <a:latin typeface="Trebuchet MS"/>
                <a:cs typeface="Trebuchet MS"/>
              </a:rPr>
              <a:t>design features </a:t>
            </a:r>
            <a:r>
              <a:rPr sz="2000" dirty="0">
                <a:latin typeface="Trebuchet MS"/>
                <a:cs typeface="Trebuchet MS"/>
              </a:rPr>
              <a:t>to </a:t>
            </a:r>
            <a:r>
              <a:rPr sz="2000" spc="-5" dirty="0">
                <a:latin typeface="Trebuchet MS"/>
                <a:cs typeface="Trebuchet MS"/>
              </a:rPr>
              <a:t>capture particular </a:t>
            </a:r>
            <a:r>
              <a:rPr sz="2000" dirty="0">
                <a:latin typeface="Trebuchet MS"/>
                <a:cs typeface="Trebuchet MS"/>
              </a:rPr>
              <a:t>language  </a:t>
            </a:r>
            <a:r>
              <a:rPr sz="2000" spc="-5" dirty="0">
                <a:latin typeface="Trebuchet MS"/>
                <a:cs typeface="Trebuchet MS"/>
              </a:rPr>
              <a:t>phenomena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439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5" dirty="0">
                <a:latin typeface="Trebuchet MS"/>
                <a:cs typeface="Trebuchet MS"/>
              </a:rPr>
              <a:t>Require </a:t>
            </a:r>
            <a:r>
              <a:rPr sz="2400" spc="-5" dirty="0">
                <a:latin typeface="Trebuchet MS"/>
                <a:cs typeface="Trebuchet MS"/>
              </a:rPr>
              <a:t>compiling </a:t>
            </a:r>
            <a:r>
              <a:rPr sz="2400" dirty="0">
                <a:latin typeface="Trebuchet MS"/>
                <a:cs typeface="Trebuchet MS"/>
              </a:rPr>
              <a:t>and maintaining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extra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resources</a:t>
            </a:r>
            <a:endParaRPr sz="2400">
              <a:latin typeface="Trebuchet MS"/>
              <a:cs typeface="Trebuchet MS"/>
            </a:endParaRPr>
          </a:p>
          <a:p>
            <a:pPr marL="1041400" lvl="2" indent="-2286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1040765" algn="l"/>
                <a:tab pos="1041400" algn="l"/>
              </a:tabLst>
            </a:pPr>
            <a:r>
              <a:rPr sz="2000" spc="-5" dirty="0">
                <a:latin typeface="Trebuchet MS"/>
                <a:cs typeface="Trebuchet MS"/>
              </a:rPr>
              <a:t>Like tables of equivalent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phrases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Trebuchet MS"/>
                <a:cs typeface="Trebuchet MS"/>
              </a:rPr>
              <a:t>Lots of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human effort </a:t>
            </a:r>
            <a:r>
              <a:rPr sz="2400" dirty="0">
                <a:latin typeface="Trebuchet MS"/>
                <a:cs typeface="Trebuchet MS"/>
              </a:rPr>
              <a:t>to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maintain</a:t>
            </a:r>
            <a:endParaRPr sz="2400">
              <a:latin typeface="Trebuchet MS"/>
              <a:cs typeface="Trebuchet MS"/>
            </a:endParaRPr>
          </a:p>
          <a:p>
            <a:pPr marL="1041400" lvl="2" indent="-2286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1040765" algn="l"/>
                <a:tab pos="1041400" algn="l"/>
              </a:tabLst>
            </a:pPr>
            <a:r>
              <a:rPr sz="2000" spc="-15" dirty="0">
                <a:latin typeface="Trebuchet MS"/>
                <a:cs typeface="Trebuchet MS"/>
              </a:rPr>
              <a:t>Repeated </a:t>
            </a:r>
            <a:r>
              <a:rPr sz="2000" spc="-5" dirty="0">
                <a:latin typeface="Trebuchet MS"/>
                <a:cs typeface="Trebuchet MS"/>
              </a:rPr>
              <a:t>effort for </a:t>
            </a:r>
            <a:r>
              <a:rPr sz="2000" dirty="0">
                <a:latin typeface="Trebuchet MS"/>
                <a:cs typeface="Trebuchet MS"/>
              </a:rPr>
              <a:t>each language</a:t>
            </a:r>
            <a:r>
              <a:rPr sz="2000" spc="2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pair!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3124200"/>
            <a:ext cx="71862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Section </a:t>
            </a:r>
            <a:r>
              <a:rPr sz="3200" dirty="0"/>
              <a:t>2: </a:t>
            </a:r>
            <a:r>
              <a:rPr sz="3200" spc="-20" dirty="0"/>
              <a:t>Neural </a:t>
            </a:r>
            <a:r>
              <a:rPr sz="3200" spc="-5" dirty="0"/>
              <a:t>Machine</a:t>
            </a:r>
            <a:r>
              <a:rPr sz="3200" spc="-80" dirty="0"/>
              <a:t> </a:t>
            </a:r>
            <a:r>
              <a:rPr sz="3200" spc="-45" dirty="0"/>
              <a:t>Translation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17500" y="6411652"/>
            <a:ext cx="169545" cy="2451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z="1400" dirty="0">
                <a:latin typeface="Trebuchet MS"/>
                <a:cs typeface="Trebuchet MS"/>
              </a:rPr>
              <a:t>2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30714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Announcements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25652"/>
            <a:ext cx="8467725" cy="499427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Trebuchet MS"/>
                <a:cs typeface="Trebuchet MS"/>
              </a:rPr>
              <a:t>We </a:t>
            </a:r>
            <a:r>
              <a:rPr sz="2400" dirty="0">
                <a:latin typeface="Trebuchet MS"/>
                <a:cs typeface="Trebuchet MS"/>
              </a:rPr>
              <a:t>are taking </a:t>
            </a:r>
            <a:r>
              <a:rPr sz="2400" spc="-5" dirty="0">
                <a:solidFill>
                  <a:srgbClr val="4285F4"/>
                </a:solidFill>
                <a:latin typeface="Trebuchet MS"/>
                <a:cs typeface="Trebuchet MS"/>
              </a:rPr>
              <a:t>attendance</a:t>
            </a:r>
            <a:r>
              <a:rPr sz="2400" spc="45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today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15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rebuchet MS"/>
                <a:cs typeface="Trebuchet MS"/>
              </a:rPr>
              <a:t>Sign in </a:t>
            </a:r>
            <a:r>
              <a:rPr sz="2000" spc="-5" dirty="0">
                <a:latin typeface="Trebuchet MS"/>
                <a:cs typeface="Trebuchet MS"/>
              </a:rPr>
              <a:t>with </a:t>
            </a:r>
            <a:r>
              <a:rPr sz="2000" dirty="0">
                <a:latin typeface="Trebuchet MS"/>
                <a:cs typeface="Trebuchet MS"/>
              </a:rPr>
              <a:t>the </a:t>
            </a:r>
            <a:r>
              <a:rPr sz="2000" spc="-70" dirty="0">
                <a:latin typeface="Trebuchet MS"/>
                <a:cs typeface="Trebuchet MS"/>
              </a:rPr>
              <a:t>TAs </a:t>
            </a:r>
            <a:r>
              <a:rPr sz="2000" spc="-5" dirty="0">
                <a:latin typeface="Trebuchet MS"/>
                <a:cs typeface="Trebuchet MS"/>
              </a:rPr>
              <a:t>outside </a:t>
            </a:r>
            <a:r>
              <a:rPr sz="2000" dirty="0">
                <a:latin typeface="Trebuchet MS"/>
                <a:cs typeface="Trebuchet MS"/>
              </a:rPr>
              <a:t>the</a:t>
            </a:r>
            <a:r>
              <a:rPr sz="2000" spc="4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auditorium</a:t>
            </a:r>
            <a:endParaRPr sz="2000">
              <a:latin typeface="Trebuchet MS"/>
              <a:cs typeface="Trebuchet MS"/>
            </a:endParaRPr>
          </a:p>
          <a:p>
            <a:pPr marL="698500" marR="5080" lvl="1" indent="-228600">
              <a:lnSpc>
                <a:spcPts val="2300"/>
              </a:lnSpc>
              <a:spcBef>
                <a:spcPts val="665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rebuchet MS"/>
                <a:cs typeface="Trebuchet MS"/>
              </a:rPr>
              <a:t>No need to get up now – there </a:t>
            </a:r>
            <a:r>
              <a:rPr sz="2000" spc="-5" dirty="0">
                <a:latin typeface="Trebuchet MS"/>
                <a:cs typeface="Trebuchet MS"/>
              </a:rPr>
              <a:t>will be plenty </a:t>
            </a:r>
            <a:r>
              <a:rPr sz="2000" dirty="0">
                <a:latin typeface="Trebuchet MS"/>
                <a:cs typeface="Trebuchet MS"/>
              </a:rPr>
              <a:t>of time to sign in </a:t>
            </a:r>
            <a:r>
              <a:rPr sz="2000" spc="-5" dirty="0">
                <a:latin typeface="Trebuchet MS"/>
                <a:cs typeface="Trebuchet MS"/>
              </a:rPr>
              <a:t>after  the lecture</a:t>
            </a:r>
            <a:r>
              <a:rPr sz="2000" spc="-1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ends</a:t>
            </a:r>
            <a:endParaRPr sz="2000">
              <a:latin typeface="Trebuchet MS"/>
              <a:cs typeface="Trebuchet MS"/>
            </a:endParaRPr>
          </a:p>
          <a:p>
            <a:pPr marL="698500" marR="1424940" lvl="1" indent="-228600">
              <a:lnSpc>
                <a:spcPts val="2300"/>
              </a:lnSpc>
              <a:spcBef>
                <a:spcPts val="6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rebuchet MS"/>
                <a:cs typeface="Trebuchet MS"/>
              </a:rPr>
              <a:t>For </a:t>
            </a:r>
            <a:r>
              <a:rPr sz="2000" spc="-5" dirty="0">
                <a:latin typeface="Trebuchet MS"/>
                <a:cs typeface="Trebuchet MS"/>
              </a:rPr>
              <a:t>attendance policy special cases, </a:t>
            </a:r>
            <a:r>
              <a:rPr sz="2000" dirty="0">
                <a:latin typeface="Trebuchet MS"/>
                <a:cs typeface="Trebuchet MS"/>
              </a:rPr>
              <a:t>see </a:t>
            </a:r>
            <a:r>
              <a:rPr sz="2000" spc="-20" dirty="0">
                <a:latin typeface="Trebuchet MS"/>
                <a:cs typeface="Trebuchet MS"/>
              </a:rPr>
              <a:t>Piazza </a:t>
            </a:r>
            <a:r>
              <a:rPr sz="2000" spc="-5" dirty="0">
                <a:latin typeface="Trebuchet MS"/>
                <a:cs typeface="Trebuchet MS"/>
              </a:rPr>
              <a:t>post </a:t>
            </a:r>
            <a:r>
              <a:rPr sz="2000" dirty="0">
                <a:latin typeface="Trebuchet MS"/>
                <a:cs typeface="Trebuchet MS"/>
              </a:rPr>
              <a:t>for  </a:t>
            </a:r>
            <a:r>
              <a:rPr sz="2000" spc="-5" dirty="0">
                <a:latin typeface="Trebuchet MS"/>
                <a:cs typeface="Trebuchet MS"/>
              </a:rPr>
              <a:t>clarification</a:t>
            </a:r>
            <a:endParaRPr sz="2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3A87FF"/>
              </a:buClr>
              <a:buFont typeface="Times New Roman"/>
              <a:buChar char="•"/>
            </a:pPr>
            <a:endParaRPr sz="33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285F4"/>
                </a:solidFill>
                <a:latin typeface="Trebuchet MS"/>
                <a:cs typeface="Trebuchet MS"/>
              </a:rPr>
              <a:t>Assignment </a:t>
            </a:r>
            <a:r>
              <a:rPr sz="2400" dirty="0">
                <a:solidFill>
                  <a:srgbClr val="4285F4"/>
                </a:solidFill>
                <a:latin typeface="Trebuchet MS"/>
                <a:cs typeface="Trebuchet MS"/>
              </a:rPr>
              <a:t>4 </a:t>
            </a:r>
            <a:r>
              <a:rPr sz="2400" spc="-5" dirty="0">
                <a:latin typeface="Trebuchet MS"/>
                <a:cs typeface="Trebuchet MS"/>
              </a:rPr>
              <a:t>content covered</a:t>
            </a:r>
            <a:r>
              <a:rPr sz="2400" spc="-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today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Trebuchet MS"/>
                <a:cs typeface="Trebuchet MS"/>
              </a:rPr>
              <a:t>Get started early! The model takes </a:t>
            </a:r>
            <a:r>
              <a:rPr sz="2000" dirty="0">
                <a:solidFill>
                  <a:srgbClr val="4285F4"/>
                </a:solidFill>
                <a:latin typeface="Trebuchet MS"/>
                <a:cs typeface="Trebuchet MS"/>
              </a:rPr>
              <a:t>4 </a:t>
            </a:r>
            <a:r>
              <a:rPr sz="2000" spc="-5" dirty="0">
                <a:solidFill>
                  <a:srgbClr val="4285F4"/>
                </a:solidFill>
                <a:latin typeface="Trebuchet MS"/>
                <a:cs typeface="Trebuchet MS"/>
              </a:rPr>
              <a:t>hours </a:t>
            </a:r>
            <a:r>
              <a:rPr sz="2000" spc="-5" dirty="0">
                <a:latin typeface="Trebuchet MS"/>
                <a:cs typeface="Trebuchet MS"/>
              </a:rPr>
              <a:t>to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train!</a:t>
            </a:r>
            <a:endParaRPr sz="2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3A87FF"/>
              </a:buClr>
              <a:buFont typeface="Times New Roman"/>
              <a:buChar char="•"/>
            </a:pPr>
            <a:endParaRPr sz="33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285F4"/>
                </a:solidFill>
                <a:latin typeface="Trebuchet MS"/>
                <a:cs typeface="Trebuchet MS"/>
              </a:rPr>
              <a:t>Mid-quarter feedback</a:t>
            </a:r>
            <a:r>
              <a:rPr sz="2400" spc="-1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285F4"/>
                </a:solidFill>
                <a:latin typeface="Trebuchet MS"/>
                <a:cs typeface="Trebuchet MS"/>
              </a:rPr>
              <a:t>survey</a:t>
            </a:r>
            <a:r>
              <a:rPr sz="2400" spc="-5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Trebuchet MS"/>
                <a:cs typeface="Trebuchet MS"/>
              </a:rPr>
              <a:t>Will </a:t>
            </a:r>
            <a:r>
              <a:rPr sz="2000" spc="-5" dirty="0">
                <a:latin typeface="Trebuchet MS"/>
                <a:cs typeface="Trebuchet MS"/>
              </a:rPr>
              <a:t>be </a:t>
            </a:r>
            <a:r>
              <a:rPr sz="2000" dirty="0">
                <a:latin typeface="Trebuchet MS"/>
                <a:cs typeface="Trebuchet MS"/>
              </a:rPr>
              <a:t>sent out sometime in the next </a:t>
            </a:r>
            <a:r>
              <a:rPr sz="2000" spc="-5" dirty="0">
                <a:latin typeface="Trebuchet MS"/>
                <a:cs typeface="Trebuchet MS"/>
              </a:rPr>
              <a:t>few days (watch</a:t>
            </a:r>
            <a:r>
              <a:rPr sz="2000" spc="15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Piazza).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Trebuchet MS"/>
                <a:cs typeface="Trebuchet MS"/>
              </a:rPr>
              <a:t>Complete it for 0.5% </a:t>
            </a:r>
            <a:r>
              <a:rPr sz="2000" dirty="0">
                <a:latin typeface="Trebuchet MS"/>
                <a:cs typeface="Trebuchet MS"/>
              </a:rPr>
              <a:t>credit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68567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What is </a:t>
            </a:r>
            <a:r>
              <a:rPr sz="3200" spc="-20" dirty="0"/>
              <a:t>Neural </a:t>
            </a:r>
            <a:r>
              <a:rPr sz="3200" spc="-5" dirty="0"/>
              <a:t>Machine</a:t>
            </a:r>
            <a:r>
              <a:rPr sz="3200" spc="-65" dirty="0"/>
              <a:t> </a:t>
            </a:r>
            <a:r>
              <a:rPr sz="3200" spc="-40" dirty="0"/>
              <a:t>Translation?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8147050" cy="1889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Neural Machine </a:t>
            </a:r>
            <a:r>
              <a:rPr sz="2400" spc="-30" dirty="0">
                <a:solidFill>
                  <a:srgbClr val="BB57BE"/>
                </a:solidFill>
                <a:latin typeface="Trebuchet MS"/>
                <a:cs typeface="Trebuchet MS"/>
              </a:rPr>
              <a:t>Translation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(NMT) </a:t>
            </a:r>
            <a:r>
              <a:rPr sz="2400" dirty="0">
                <a:latin typeface="Trebuchet MS"/>
                <a:cs typeface="Trebuchet MS"/>
              </a:rPr>
              <a:t>is a way </a:t>
            </a:r>
            <a:r>
              <a:rPr sz="2400" spc="-5" dirty="0">
                <a:latin typeface="Trebuchet MS"/>
                <a:cs typeface="Trebuchet MS"/>
              </a:rPr>
              <a:t>to </a:t>
            </a:r>
            <a:r>
              <a:rPr sz="2400" dirty="0">
                <a:latin typeface="Trebuchet MS"/>
                <a:cs typeface="Trebuchet MS"/>
              </a:rPr>
              <a:t>do </a:t>
            </a:r>
            <a:r>
              <a:rPr sz="2400" spc="-5" dirty="0">
                <a:latin typeface="Trebuchet MS"/>
                <a:cs typeface="Trebuchet MS"/>
              </a:rPr>
              <a:t>Machine  </a:t>
            </a:r>
            <a:r>
              <a:rPr sz="2400" spc="-25" dirty="0">
                <a:latin typeface="Trebuchet MS"/>
                <a:cs typeface="Trebuchet MS"/>
              </a:rPr>
              <a:t>Translation </a:t>
            </a:r>
            <a:r>
              <a:rPr sz="2400" spc="-5" dirty="0">
                <a:latin typeface="Trebuchet MS"/>
                <a:cs typeface="Trebuchet MS"/>
              </a:rPr>
              <a:t>with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i="1" spc="-5" dirty="0">
                <a:latin typeface="Trebuchet MS"/>
                <a:cs typeface="Trebuchet MS"/>
              </a:rPr>
              <a:t>single neural</a:t>
            </a:r>
            <a:r>
              <a:rPr sz="2400" i="1" spc="20" dirty="0">
                <a:latin typeface="Trebuchet MS"/>
                <a:cs typeface="Trebuchet MS"/>
              </a:rPr>
              <a:t> </a:t>
            </a:r>
            <a:r>
              <a:rPr sz="2400" i="1" spc="-5" dirty="0">
                <a:latin typeface="Trebuchet MS"/>
                <a:cs typeface="Trebuchet MS"/>
              </a:rPr>
              <a:t>network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CC0000"/>
              </a:buClr>
              <a:buFont typeface="Times New Roman"/>
              <a:buChar char="•"/>
            </a:pPr>
            <a:endParaRPr sz="2900">
              <a:latin typeface="Trebuchet MS"/>
              <a:cs typeface="Trebuchet MS"/>
            </a:endParaRPr>
          </a:p>
          <a:p>
            <a:pPr marL="355600" marR="222885" indent="-342900">
              <a:lnSpc>
                <a:spcPts val="28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The </a:t>
            </a:r>
            <a:r>
              <a:rPr sz="2400" spc="-5" dirty="0">
                <a:latin typeface="Trebuchet MS"/>
                <a:cs typeface="Trebuchet MS"/>
              </a:rPr>
              <a:t>neural network architecture </a:t>
            </a:r>
            <a:r>
              <a:rPr sz="2400" dirty="0">
                <a:latin typeface="Trebuchet MS"/>
                <a:cs typeface="Trebuchet MS"/>
              </a:rPr>
              <a:t>is </a:t>
            </a:r>
            <a:r>
              <a:rPr sz="2400" spc="-5" dirty="0">
                <a:latin typeface="Trebuchet MS"/>
                <a:cs typeface="Trebuchet MS"/>
              </a:rPr>
              <a:t>called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sequence-to-  sequence </a:t>
            </a:r>
            <a:r>
              <a:rPr sz="2400" spc="-5" dirty="0">
                <a:latin typeface="Trebuchet MS"/>
                <a:cs typeface="Trebuchet MS"/>
              </a:rPr>
              <a:t>(aka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seq2seq</a:t>
            </a:r>
            <a:r>
              <a:rPr sz="2400" spc="-5" dirty="0">
                <a:latin typeface="Trebuchet MS"/>
                <a:cs typeface="Trebuchet MS"/>
              </a:rPr>
              <a:t>) and it involves </a:t>
            </a:r>
            <a:r>
              <a:rPr sz="2400" i="1" dirty="0">
                <a:solidFill>
                  <a:srgbClr val="BB57BE"/>
                </a:solidFill>
                <a:latin typeface="Trebuchet MS"/>
                <a:cs typeface="Trebuchet MS"/>
              </a:rPr>
              <a:t>two</a:t>
            </a:r>
            <a:r>
              <a:rPr sz="2400" i="1" spc="1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RNNs</a:t>
            </a:r>
            <a:r>
              <a:rPr sz="2400" spc="-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52" y="2390581"/>
            <a:ext cx="290830" cy="1343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800" spc="-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2190" y="267446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1"/>
                </a:moveTo>
                <a:lnTo>
                  <a:pt x="151754" y="773716"/>
                </a:lnTo>
                <a:lnTo>
                  <a:pt x="121807" y="757915"/>
                </a:lnTo>
                <a:lnTo>
                  <a:pt x="101616" y="734479"/>
                </a:lnTo>
                <a:lnTo>
                  <a:pt x="94212" y="705780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6397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/>
              <a:t>Neural </a:t>
            </a:r>
            <a:r>
              <a:rPr sz="3200" spc="-5" dirty="0"/>
              <a:t>Machine </a:t>
            </a:r>
            <a:r>
              <a:rPr sz="3200" spc="-45" dirty="0"/>
              <a:t>Translation</a:t>
            </a:r>
            <a:r>
              <a:rPr sz="3200" spc="-65" dirty="0"/>
              <a:t> </a:t>
            </a:r>
            <a:r>
              <a:rPr sz="3200" spc="-5" dirty="0"/>
              <a:t>(NMT)</a:t>
            </a:r>
            <a:endParaRPr sz="3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300" y="2656173"/>
            <a:ext cx="4628999" cy="14074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48100" y="4089400"/>
            <a:ext cx="1124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40" dirty="0">
                <a:latin typeface="Trebuchet MS"/>
                <a:cs typeface="Trebuchet MS"/>
              </a:rPr>
              <a:t>&lt;START&gt;</a:t>
            </a:r>
            <a:r>
              <a:rPr sz="1600" i="1" spc="375" dirty="0">
                <a:latin typeface="Trebuchet MS"/>
                <a:cs typeface="Trebuchet MS"/>
              </a:rPr>
              <a:t> </a:t>
            </a:r>
            <a:r>
              <a:rPr sz="2400" i="1" baseline="3472" dirty="0">
                <a:latin typeface="Trebuchet MS"/>
                <a:cs typeface="Trebuchet MS"/>
              </a:rPr>
              <a:t>he</a:t>
            </a:r>
            <a:endParaRPr sz="2400" baseline="3472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200" y="4737100"/>
            <a:ext cx="246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0285" y="4443801"/>
            <a:ext cx="2717165" cy="302895"/>
          </a:xfrm>
          <a:custGeom>
            <a:avLst/>
            <a:gdLst/>
            <a:ahLst/>
            <a:cxnLst/>
            <a:rect l="l" t="t" r="r" b="b"/>
            <a:pathLst>
              <a:path w="2717165" h="302895">
                <a:moveTo>
                  <a:pt x="2716909" y="1"/>
                </a:moveTo>
                <a:lnTo>
                  <a:pt x="2710875" y="47802"/>
                </a:lnTo>
                <a:lnTo>
                  <a:pt x="2694074" y="89317"/>
                </a:lnTo>
                <a:lnTo>
                  <a:pt x="2668453" y="122055"/>
                </a:lnTo>
                <a:lnTo>
                  <a:pt x="2635963" y="143524"/>
                </a:lnTo>
                <a:lnTo>
                  <a:pt x="2598554" y="151234"/>
                </a:lnTo>
                <a:lnTo>
                  <a:pt x="1476809" y="151233"/>
                </a:lnTo>
                <a:lnTo>
                  <a:pt x="1439400" y="158943"/>
                </a:lnTo>
                <a:lnTo>
                  <a:pt x="1406910" y="180412"/>
                </a:lnTo>
                <a:lnTo>
                  <a:pt x="1381290" y="213149"/>
                </a:lnTo>
                <a:lnTo>
                  <a:pt x="1364489" y="254664"/>
                </a:lnTo>
                <a:lnTo>
                  <a:pt x="1358455" y="302466"/>
                </a:lnTo>
                <a:lnTo>
                  <a:pt x="1352421" y="254664"/>
                </a:lnTo>
                <a:lnTo>
                  <a:pt x="1335619" y="213149"/>
                </a:lnTo>
                <a:lnTo>
                  <a:pt x="1309999" y="180412"/>
                </a:lnTo>
                <a:lnTo>
                  <a:pt x="1277510" y="158943"/>
                </a:lnTo>
                <a:lnTo>
                  <a:pt x="1240101" y="151233"/>
                </a:lnTo>
                <a:lnTo>
                  <a:pt x="118354" y="151233"/>
                </a:lnTo>
                <a:lnTo>
                  <a:pt x="80945" y="143523"/>
                </a:lnTo>
                <a:lnTo>
                  <a:pt x="48455" y="122053"/>
                </a:lnTo>
                <a:lnTo>
                  <a:pt x="22835" y="89316"/>
                </a:lnTo>
                <a:lnTo>
                  <a:pt x="6033" y="47801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28240" y="4025900"/>
            <a:ext cx="137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>
                <a:latin typeface="Trebuchet MS"/>
                <a:cs typeface="Trebuchet MS"/>
              </a:rPr>
              <a:t>i</a:t>
            </a:r>
            <a:r>
              <a:rPr sz="1400" i="1" dirty="0">
                <a:latin typeface="Trebuchet MS"/>
                <a:cs typeface="Trebuchet MS"/>
              </a:rPr>
              <a:t>l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1734" y="4025900"/>
            <a:ext cx="1193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04345" y="4025900"/>
            <a:ext cx="994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5920" algn="l"/>
              </a:tabLst>
            </a:pPr>
            <a:r>
              <a:rPr sz="1400" i="1" dirty="0">
                <a:latin typeface="Trebuchet MS"/>
                <a:cs typeface="Trebuchet MS"/>
              </a:rPr>
              <a:t>m’	</a:t>
            </a:r>
            <a:r>
              <a:rPr sz="1400" i="1" spc="-5" dirty="0">
                <a:latin typeface="Trebuchet MS"/>
                <a:cs typeface="Trebuchet MS"/>
              </a:rPr>
              <a:t>entarté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1400" y="952500"/>
            <a:ext cx="257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rebuchet MS"/>
                <a:cs typeface="Trebuchet MS"/>
              </a:rPr>
              <a:t>Target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(output)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84462" y="1315742"/>
            <a:ext cx="4098290" cy="271145"/>
          </a:xfrm>
          <a:custGeom>
            <a:avLst/>
            <a:gdLst/>
            <a:ahLst/>
            <a:cxnLst/>
            <a:rect l="l" t="t" r="r" b="b"/>
            <a:pathLst>
              <a:path w="4098290" h="271144">
                <a:moveTo>
                  <a:pt x="0" y="271030"/>
                </a:moveTo>
                <a:lnTo>
                  <a:pt x="8334" y="218282"/>
                </a:lnTo>
                <a:lnTo>
                  <a:pt x="31062" y="175206"/>
                </a:lnTo>
                <a:lnTo>
                  <a:pt x="64772" y="146164"/>
                </a:lnTo>
                <a:lnTo>
                  <a:pt x="106053" y="135514"/>
                </a:lnTo>
                <a:lnTo>
                  <a:pt x="1942918" y="135515"/>
                </a:lnTo>
                <a:lnTo>
                  <a:pt x="1984199" y="124866"/>
                </a:lnTo>
                <a:lnTo>
                  <a:pt x="2017909" y="95824"/>
                </a:lnTo>
                <a:lnTo>
                  <a:pt x="2040638" y="52748"/>
                </a:lnTo>
                <a:lnTo>
                  <a:pt x="2048972" y="0"/>
                </a:lnTo>
                <a:lnTo>
                  <a:pt x="2057306" y="52748"/>
                </a:lnTo>
                <a:lnTo>
                  <a:pt x="2080035" y="95824"/>
                </a:lnTo>
                <a:lnTo>
                  <a:pt x="2113746" y="124866"/>
                </a:lnTo>
                <a:lnTo>
                  <a:pt x="2155027" y="135515"/>
                </a:lnTo>
                <a:lnTo>
                  <a:pt x="3991891" y="135515"/>
                </a:lnTo>
                <a:lnTo>
                  <a:pt x="4033172" y="146165"/>
                </a:lnTo>
                <a:lnTo>
                  <a:pt x="4066883" y="175207"/>
                </a:lnTo>
                <a:lnTo>
                  <a:pt x="4089611" y="218283"/>
                </a:lnTo>
                <a:lnTo>
                  <a:pt x="4097945" y="27103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864612" y="24130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12409" y="2697279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74993" y="5419935"/>
            <a:ext cx="2435225" cy="910590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64769" marR="54610" algn="ctr">
              <a:lnSpc>
                <a:spcPts val="2100"/>
              </a:lnSpc>
              <a:spcBef>
                <a:spcPts val="44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Encoder RNN </a:t>
            </a:r>
            <a:r>
              <a:rPr sz="1800" spc="-5" dirty="0">
                <a:latin typeface="Trebuchet MS"/>
                <a:cs typeface="Trebuchet MS"/>
              </a:rPr>
              <a:t>produces  an </a:t>
            </a:r>
            <a:r>
              <a:rPr sz="1800" spc="-5" dirty="0">
                <a:solidFill>
                  <a:srgbClr val="FF8700"/>
                </a:solidFill>
                <a:latin typeface="Trebuchet MS"/>
                <a:cs typeface="Trebuchet MS"/>
              </a:rPr>
              <a:t>encoding </a:t>
            </a:r>
            <a:r>
              <a:rPr sz="1800" spc="-5" dirty="0">
                <a:latin typeface="Trebuchet MS"/>
                <a:cs typeface="Trebuchet MS"/>
              </a:rPr>
              <a:t>of the  </a:t>
            </a:r>
            <a:r>
              <a:rPr sz="1800" dirty="0">
                <a:latin typeface="Trebuchet MS"/>
                <a:cs typeface="Trebuchet MS"/>
              </a:rPr>
              <a:t>source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sentence.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86010" y="2001916"/>
            <a:ext cx="2122170" cy="1637664"/>
            <a:chOff x="2186010" y="2001916"/>
            <a:chExt cx="2122170" cy="1637664"/>
          </a:xfrm>
        </p:grpSpPr>
        <p:sp>
          <p:nvSpPr>
            <p:cNvPr id="18" name="object 18"/>
            <p:cNvSpPr/>
            <p:nvPr/>
          </p:nvSpPr>
          <p:spPr>
            <a:xfrm>
              <a:off x="2205060" y="2185626"/>
              <a:ext cx="281940" cy="257810"/>
            </a:xfrm>
            <a:custGeom>
              <a:avLst/>
              <a:gdLst/>
              <a:ahLst/>
              <a:cxnLst/>
              <a:rect l="l" t="t" r="r" b="b"/>
              <a:pathLst>
                <a:path w="281939" h="257810">
                  <a:moveTo>
                    <a:pt x="0" y="0"/>
                  </a:moveTo>
                  <a:lnTo>
                    <a:pt x="267769" y="244342"/>
                  </a:lnTo>
                  <a:lnTo>
                    <a:pt x="281841" y="257183"/>
                  </a:lnTo>
                </a:path>
              </a:pathLst>
            </a:custGeom>
            <a:ln w="38100">
              <a:solidFill>
                <a:srgbClr val="FF8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49536" y="2401290"/>
              <a:ext cx="129539" cy="125730"/>
            </a:xfrm>
            <a:custGeom>
              <a:avLst/>
              <a:gdLst/>
              <a:ahLst/>
              <a:cxnLst/>
              <a:rect l="l" t="t" r="r" b="b"/>
              <a:pathLst>
                <a:path w="129539" h="125730">
                  <a:moveTo>
                    <a:pt x="80982" y="0"/>
                  </a:moveTo>
                  <a:lnTo>
                    <a:pt x="0" y="88746"/>
                  </a:lnTo>
                  <a:lnTo>
                    <a:pt x="129237" y="125355"/>
                  </a:lnTo>
                  <a:lnTo>
                    <a:pt x="80982" y="0"/>
                  </a:lnTo>
                  <a:close/>
                </a:path>
              </a:pathLst>
            </a:custGeom>
            <a:solidFill>
              <a:srgbClr val="FF8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20533" y="2547350"/>
              <a:ext cx="645795" cy="1077595"/>
            </a:xfrm>
            <a:custGeom>
              <a:avLst/>
              <a:gdLst/>
              <a:ahLst/>
              <a:cxnLst/>
              <a:rect l="l" t="t" r="r" b="b"/>
              <a:pathLst>
                <a:path w="645795" h="1077595">
                  <a:moveTo>
                    <a:pt x="0" y="0"/>
                  </a:moveTo>
                  <a:lnTo>
                    <a:pt x="645623" y="0"/>
                  </a:lnTo>
                  <a:lnTo>
                    <a:pt x="645623" y="1077451"/>
                  </a:lnTo>
                  <a:lnTo>
                    <a:pt x="0" y="107745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8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9952" y="2001916"/>
              <a:ext cx="127735" cy="12577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42900" y="812800"/>
            <a:ext cx="3474720" cy="1221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The 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sequence-to-sequence</a:t>
            </a:r>
            <a:r>
              <a:rPr sz="1800" spc="-1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  <a:p>
            <a:pPr marL="241300" algn="ctr">
              <a:lnSpc>
                <a:spcPts val="1910"/>
              </a:lnSpc>
              <a:spcBef>
                <a:spcPts val="1540"/>
              </a:spcBef>
            </a:pPr>
            <a:r>
              <a:rPr sz="1600" spc="-5" dirty="0">
                <a:solidFill>
                  <a:srgbClr val="FF8700"/>
                </a:solidFill>
                <a:latin typeface="Trebuchet MS"/>
                <a:cs typeface="Trebuchet MS"/>
              </a:rPr>
              <a:t>Encoding </a:t>
            </a:r>
            <a:r>
              <a:rPr sz="1600" dirty="0">
                <a:solidFill>
                  <a:srgbClr val="FF8700"/>
                </a:solidFill>
                <a:latin typeface="Trebuchet MS"/>
                <a:cs typeface="Trebuchet MS"/>
              </a:rPr>
              <a:t>of the source</a:t>
            </a:r>
            <a:r>
              <a:rPr sz="1600" spc="-35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8700"/>
                </a:solidFill>
                <a:latin typeface="Trebuchet MS"/>
                <a:cs typeface="Trebuchet MS"/>
              </a:rPr>
              <a:t>sentence.</a:t>
            </a:r>
            <a:endParaRPr sz="1600">
              <a:latin typeface="Trebuchet MS"/>
              <a:cs typeface="Trebuchet MS"/>
            </a:endParaRPr>
          </a:p>
          <a:p>
            <a:pPr marL="584200" marR="332105" algn="ctr">
              <a:lnSpc>
                <a:spcPts val="1900"/>
              </a:lnSpc>
              <a:spcBef>
                <a:spcPts val="70"/>
              </a:spcBef>
            </a:pPr>
            <a:r>
              <a:rPr sz="1600" spc="-15" dirty="0">
                <a:solidFill>
                  <a:srgbClr val="FF8700"/>
                </a:solidFill>
                <a:latin typeface="Trebuchet MS"/>
                <a:cs typeface="Trebuchet MS"/>
              </a:rPr>
              <a:t>Provides </a:t>
            </a:r>
            <a:r>
              <a:rPr sz="1600" dirty="0">
                <a:solidFill>
                  <a:srgbClr val="FF8700"/>
                </a:solidFill>
                <a:latin typeface="Trebuchet MS"/>
                <a:cs typeface="Trebuchet MS"/>
              </a:rPr>
              <a:t>initial </a:t>
            </a:r>
            <a:r>
              <a:rPr sz="1600" spc="-5" dirty="0">
                <a:solidFill>
                  <a:srgbClr val="FF8700"/>
                </a:solidFill>
                <a:latin typeface="Trebuchet MS"/>
                <a:cs typeface="Trebuchet MS"/>
              </a:rPr>
              <a:t>hidden state  </a:t>
            </a:r>
            <a:r>
              <a:rPr sz="1600" dirty="0">
                <a:solidFill>
                  <a:srgbClr val="FF8700"/>
                </a:solidFill>
                <a:latin typeface="Trebuchet MS"/>
                <a:cs typeface="Trebuchet MS"/>
              </a:rPr>
              <a:t>for </a:t>
            </a:r>
            <a:r>
              <a:rPr sz="1600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600" spc="-2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r>
              <a:rPr sz="1600" spc="-5" dirty="0">
                <a:solidFill>
                  <a:srgbClr val="FF8700"/>
                </a:solidFill>
                <a:latin typeface="Trebuchet MS"/>
                <a:cs typeface="Trebuchet MS"/>
              </a:rPr>
              <a:t>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82139" y="4688319"/>
            <a:ext cx="4874260" cy="910590"/>
          </a:xfrm>
          <a:custGeom>
            <a:avLst/>
            <a:gdLst/>
            <a:ahLst/>
            <a:cxnLst/>
            <a:rect l="l" t="t" r="r" b="b"/>
            <a:pathLst>
              <a:path w="4874259" h="910589">
                <a:moveTo>
                  <a:pt x="0" y="0"/>
                </a:moveTo>
                <a:lnTo>
                  <a:pt x="4873641" y="0"/>
                </a:lnTo>
                <a:lnTo>
                  <a:pt x="4873641" y="910590"/>
                </a:lnTo>
                <a:lnTo>
                  <a:pt x="0" y="91059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91664" y="4724400"/>
            <a:ext cx="4855210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38760" marR="231140" indent="64769" algn="ctr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 RNN </a:t>
            </a:r>
            <a:r>
              <a:rPr sz="1800" dirty="0">
                <a:latin typeface="Trebuchet MS"/>
                <a:cs typeface="Trebuchet MS"/>
              </a:rPr>
              <a:t>is a </a:t>
            </a:r>
            <a:r>
              <a:rPr sz="1800" spc="-5" dirty="0">
                <a:latin typeface="Trebuchet MS"/>
                <a:cs typeface="Trebuchet MS"/>
              </a:rPr>
              <a:t>Language Model </a:t>
            </a:r>
            <a:r>
              <a:rPr sz="1800" dirty="0">
                <a:latin typeface="Trebuchet MS"/>
                <a:cs typeface="Trebuchet MS"/>
              </a:rPr>
              <a:t>that  generates target sentence, </a:t>
            </a:r>
            <a:r>
              <a:rPr sz="1800" i="1" spc="-5" dirty="0">
                <a:latin typeface="Trebuchet MS"/>
                <a:cs typeface="Trebuchet MS"/>
              </a:rPr>
              <a:t>conditioned</a:t>
            </a:r>
            <a:r>
              <a:rPr sz="1800" i="1" spc="-70" dirty="0">
                <a:latin typeface="Trebuchet MS"/>
                <a:cs typeface="Trebuchet MS"/>
              </a:rPr>
              <a:t> </a:t>
            </a:r>
            <a:r>
              <a:rPr sz="1800" i="1" dirty="0">
                <a:latin typeface="Trebuchet MS"/>
                <a:cs typeface="Trebuchet MS"/>
              </a:rPr>
              <a:t>on  </a:t>
            </a:r>
            <a:r>
              <a:rPr sz="1800" i="1" spc="-5" dirty="0">
                <a:solidFill>
                  <a:srgbClr val="FF8700"/>
                </a:solidFill>
                <a:latin typeface="Trebuchet MS"/>
                <a:cs typeface="Trebuchet MS"/>
              </a:rPr>
              <a:t>encoding</a:t>
            </a:r>
            <a:r>
              <a:rPr sz="1800" spc="-5" dirty="0"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43820" y="2060843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5">
                <a:moveTo>
                  <a:pt x="0" y="0"/>
                </a:moveTo>
                <a:lnTo>
                  <a:pt x="0" y="604854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127500" y="1663700"/>
            <a:ext cx="1497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6265" algn="l"/>
                <a:tab pos="1205865" algn="l"/>
              </a:tabLst>
            </a:pPr>
            <a:r>
              <a:rPr sz="1600" i="1" dirty="0">
                <a:latin typeface="Trebuchet MS"/>
                <a:cs typeface="Trebuchet MS"/>
              </a:rPr>
              <a:t>he	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	me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85952" y="20724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54240" y="2069613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5">
                <a:moveTo>
                  <a:pt x="0" y="0"/>
                </a:moveTo>
                <a:lnTo>
                  <a:pt x="0" y="604854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4320353" y="2004783"/>
            <a:ext cx="598170" cy="2070100"/>
            <a:chOff x="4320353" y="2004783"/>
            <a:chExt cx="598170" cy="2070100"/>
          </a:xfrm>
        </p:grpSpPr>
        <p:sp>
          <p:nvSpPr>
            <p:cNvPr id="30" name="object 30"/>
            <p:cNvSpPr/>
            <p:nvPr/>
          </p:nvSpPr>
          <p:spPr>
            <a:xfrm>
              <a:off x="4334640" y="2019071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10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3303" y="3897336"/>
              <a:ext cx="163572" cy="1770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0373" y="2010685"/>
              <a:ext cx="127734" cy="12577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582852" y="20724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21300" y="4076700"/>
            <a:ext cx="8724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1660" algn="l"/>
              </a:tabLst>
            </a:pPr>
            <a:r>
              <a:rPr sz="1600" i="1" dirty="0">
                <a:latin typeface="Trebuchet MS"/>
                <a:cs typeface="Trebuchet MS"/>
              </a:rPr>
              <a:t>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	me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75091" y="2064167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5">
                <a:moveTo>
                  <a:pt x="0" y="0"/>
                </a:moveTo>
                <a:lnTo>
                  <a:pt x="0" y="604853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4942980" y="1996398"/>
            <a:ext cx="596265" cy="2070100"/>
            <a:chOff x="4942980" y="1996398"/>
            <a:chExt cx="596265" cy="2070100"/>
          </a:xfrm>
        </p:grpSpPr>
        <p:sp>
          <p:nvSpPr>
            <p:cNvPr id="37" name="object 37"/>
            <p:cNvSpPr/>
            <p:nvPr/>
          </p:nvSpPr>
          <p:spPr>
            <a:xfrm>
              <a:off x="4957268" y="2010685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10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5929" y="3888949"/>
              <a:ext cx="163573" cy="1770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1224" y="2005238"/>
              <a:ext cx="127734" cy="12578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05152" y="20597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072614" y="5573936"/>
            <a:ext cx="4893310" cy="612140"/>
            <a:chOff x="4072614" y="5573936"/>
            <a:chExt cx="4893310" cy="612140"/>
          </a:xfrm>
        </p:grpSpPr>
        <p:sp>
          <p:nvSpPr>
            <p:cNvPr id="42" name="object 42"/>
            <p:cNvSpPr/>
            <p:nvPr/>
          </p:nvSpPr>
          <p:spPr>
            <a:xfrm>
              <a:off x="6518959" y="6048829"/>
              <a:ext cx="374650" cy="0"/>
            </a:xfrm>
            <a:custGeom>
              <a:avLst/>
              <a:gdLst/>
              <a:ahLst/>
              <a:cxnLst/>
              <a:rect l="l" t="t" r="r" b="b"/>
              <a:pathLst>
                <a:path w="374650">
                  <a:moveTo>
                    <a:pt x="0" y="0"/>
                  </a:moveTo>
                  <a:lnTo>
                    <a:pt x="360172" y="0"/>
                  </a:lnTo>
                  <a:lnTo>
                    <a:pt x="374459" y="0"/>
                  </a:lnTo>
                </a:path>
              </a:pathLst>
            </a:custGeom>
            <a:ln w="28575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4738" y="5965631"/>
              <a:ext cx="166541" cy="16639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082139" y="5583461"/>
              <a:ext cx="4874260" cy="593090"/>
            </a:xfrm>
            <a:custGeom>
              <a:avLst/>
              <a:gdLst/>
              <a:ahLst/>
              <a:cxnLst/>
              <a:rect l="l" t="t" r="r" b="b"/>
              <a:pathLst>
                <a:path w="4874259" h="593089">
                  <a:moveTo>
                    <a:pt x="0" y="0"/>
                  </a:moveTo>
                  <a:lnTo>
                    <a:pt x="4873641" y="0"/>
                  </a:lnTo>
                  <a:lnTo>
                    <a:pt x="4873641" y="593090"/>
                  </a:lnTo>
                  <a:lnTo>
                    <a:pt x="0" y="59309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A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091664" y="5613400"/>
            <a:ext cx="485521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7160" marR="121285" indent="203200">
              <a:lnSpc>
                <a:spcPts val="1900"/>
              </a:lnSpc>
              <a:spcBef>
                <a:spcPts val="180"/>
              </a:spcBef>
              <a:tabLst>
                <a:tab pos="2944495" algn="l"/>
              </a:tabLst>
            </a:pPr>
            <a:r>
              <a:rPr sz="1600" dirty="0">
                <a:solidFill>
                  <a:srgbClr val="FF8AD8"/>
                </a:solidFill>
                <a:latin typeface="Trebuchet MS"/>
                <a:cs typeface="Trebuchet MS"/>
              </a:rPr>
              <a:t>Note: This </a:t>
            </a:r>
            <a:r>
              <a:rPr sz="1600" spc="-5" dirty="0">
                <a:solidFill>
                  <a:srgbClr val="FF8AD8"/>
                </a:solidFill>
                <a:latin typeface="Trebuchet MS"/>
                <a:cs typeface="Trebuchet MS"/>
              </a:rPr>
              <a:t>diagram shows </a:t>
            </a:r>
            <a:r>
              <a:rPr sz="1600" b="1" spc="-5" dirty="0">
                <a:solidFill>
                  <a:srgbClr val="FF8AD8"/>
                </a:solidFill>
                <a:latin typeface="Trebuchet MS"/>
                <a:cs typeface="Trebuchet MS"/>
              </a:rPr>
              <a:t>test </a:t>
            </a:r>
            <a:r>
              <a:rPr sz="1600" b="1" dirty="0">
                <a:solidFill>
                  <a:srgbClr val="FF8AD8"/>
                </a:solidFill>
                <a:latin typeface="Trebuchet MS"/>
                <a:cs typeface="Trebuchet MS"/>
              </a:rPr>
              <a:t>time </a:t>
            </a:r>
            <a:r>
              <a:rPr sz="1600" spc="-5" dirty="0">
                <a:solidFill>
                  <a:srgbClr val="FF8AD8"/>
                </a:solidFill>
                <a:latin typeface="Trebuchet MS"/>
                <a:cs typeface="Trebuchet MS"/>
              </a:rPr>
              <a:t>behavior:  </a:t>
            </a:r>
            <a:r>
              <a:rPr sz="1600" dirty="0">
                <a:solidFill>
                  <a:srgbClr val="FF8AD8"/>
                </a:solidFill>
                <a:latin typeface="Trebuchet MS"/>
                <a:cs typeface="Trebuchet MS"/>
              </a:rPr>
              <a:t>decoder output is fed in	as next </a:t>
            </a:r>
            <a:r>
              <a:rPr sz="1600" spc="-20" dirty="0">
                <a:solidFill>
                  <a:srgbClr val="FF8AD8"/>
                </a:solidFill>
                <a:latin typeface="Trebuchet MS"/>
                <a:cs typeface="Trebuchet MS"/>
              </a:rPr>
              <a:t>step’s</a:t>
            </a:r>
            <a:r>
              <a:rPr sz="1600" spc="-95" dirty="0">
                <a:solidFill>
                  <a:srgbClr val="FF8AD8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FF8AD8"/>
                </a:solidFill>
                <a:latin typeface="Trebuchet MS"/>
                <a:cs typeface="Trebuchet MS"/>
              </a:rPr>
              <a:t>input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573079" y="1961398"/>
            <a:ext cx="2463165" cy="2102485"/>
            <a:chOff x="5573079" y="1961398"/>
            <a:chExt cx="2463165" cy="2102485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2775" y="2001916"/>
              <a:ext cx="2432893" cy="206166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587367" y="1999457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10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6029" y="3877721"/>
              <a:ext cx="163573" cy="17708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183003" y="1999457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09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1665" y="3877721"/>
              <a:ext cx="163573" cy="17708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793384" y="1975685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09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2047" y="3853950"/>
              <a:ext cx="163572" cy="17708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387372" y="1999456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09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6035" y="3877720"/>
              <a:ext cx="163572" cy="177088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5816600" y="1651000"/>
            <a:ext cx="850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0250" algn="l"/>
              </a:tabLst>
            </a:pPr>
            <a:r>
              <a:rPr sz="1600" i="1" spc="-5" dirty="0">
                <a:latin typeface="Trebuchet MS"/>
                <a:cs typeface="Trebuchet MS"/>
              </a:rPr>
              <a:t>wi</a:t>
            </a:r>
            <a:r>
              <a:rPr sz="1600" i="1" dirty="0">
                <a:latin typeface="Trebuchet MS"/>
                <a:cs typeface="Trebuchet MS"/>
              </a:rPr>
              <a:t>th	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57" name="object 57"/>
          <p:cNvSpPr txBox="1"/>
          <p:nvPr/>
        </p:nvSpPr>
        <p:spPr>
          <a:xfrm>
            <a:off x="7130546" y="1651000"/>
            <a:ext cx="1130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1655" algn="l"/>
              </a:tabLst>
            </a:pPr>
            <a:r>
              <a:rPr sz="1600" i="1" dirty="0">
                <a:latin typeface="Trebuchet MS"/>
                <a:cs typeface="Trebuchet MS"/>
              </a:rPr>
              <a:t>p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e	</a:t>
            </a:r>
            <a:r>
              <a:rPr sz="1600" i="1" spc="-5" dirty="0">
                <a:latin typeface="Trebuchet MS"/>
                <a:cs typeface="Trebuchet MS"/>
              </a:rPr>
              <a:t>&lt;END&gt;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596963" y="4076700"/>
            <a:ext cx="789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9290" algn="l"/>
              </a:tabLst>
            </a:pPr>
            <a:r>
              <a:rPr sz="1600" i="1" dirty="0">
                <a:latin typeface="Trebuchet MS"/>
                <a:cs typeface="Trebuchet MS"/>
              </a:rPr>
              <a:t>w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th	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789194" y="4076700"/>
            <a:ext cx="310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p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40152" y="20597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449752" y="20597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046652" y="20597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656252" y="20597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66890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is</a:t>
            </a:r>
            <a:r>
              <a:rPr sz="3200" dirty="0"/>
              <a:t> </a:t>
            </a:r>
            <a:r>
              <a:rPr sz="3200" spc="-5" dirty="0"/>
              <a:t>versatile!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8241030" cy="2918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rebuchet MS"/>
                <a:cs typeface="Trebuchet MS"/>
              </a:rPr>
              <a:t>Sequence-to-sequence </a:t>
            </a:r>
            <a:r>
              <a:rPr sz="2400" dirty="0">
                <a:latin typeface="Trebuchet MS"/>
                <a:cs typeface="Trebuchet MS"/>
              </a:rPr>
              <a:t>is </a:t>
            </a:r>
            <a:r>
              <a:rPr sz="2400" spc="-5" dirty="0">
                <a:latin typeface="Trebuchet MS"/>
                <a:cs typeface="Trebuchet MS"/>
              </a:rPr>
              <a:t>useful for </a:t>
            </a: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more </a:t>
            </a:r>
            <a:r>
              <a:rPr sz="2400" i="1" dirty="0">
                <a:solidFill>
                  <a:srgbClr val="BB57BE"/>
                </a:solidFill>
                <a:latin typeface="Trebuchet MS"/>
                <a:cs typeface="Trebuchet MS"/>
              </a:rPr>
              <a:t>than </a:t>
            </a: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just</a:t>
            </a:r>
            <a:r>
              <a:rPr sz="2400" i="1" spc="3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MT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C0000"/>
              </a:buClr>
              <a:buFont typeface="Times New Roman"/>
              <a:buChar char="•"/>
            </a:pPr>
            <a:endParaRPr sz="28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rebuchet MS"/>
                <a:cs typeface="Trebuchet MS"/>
              </a:rPr>
              <a:t>Many </a:t>
            </a:r>
            <a:r>
              <a:rPr sz="2400" dirty="0">
                <a:latin typeface="Trebuchet MS"/>
                <a:cs typeface="Trebuchet MS"/>
              </a:rPr>
              <a:t>NLP </a:t>
            </a:r>
            <a:r>
              <a:rPr sz="2400" spc="-5" dirty="0">
                <a:latin typeface="Trebuchet MS"/>
                <a:cs typeface="Trebuchet MS"/>
              </a:rPr>
              <a:t>tasks </a:t>
            </a:r>
            <a:r>
              <a:rPr sz="2400" dirty="0">
                <a:latin typeface="Trebuchet MS"/>
                <a:cs typeface="Trebuchet MS"/>
              </a:rPr>
              <a:t>can be </a:t>
            </a:r>
            <a:r>
              <a:rPr sz="2400" spc="-5" dirty="0">
                <a:latin typeface="Trebuchet MS"/>
                <a:cs typeface="Trebuchet MS"/>
              </a:rPr>
              <a:t>phrased </a:t>
            </a:r>
            <a:r>
              <a:rPr sz="2400" dirty="0">
                <a:latin typeface="Trebuchet MS"/>
                <a:cs typeface="Trebuchet MS"/>
              </a:rPr>
              <a:t>as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sequence-to-sequence: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Summarization </a:t>
            </a:r>
            <a:r>
              <a:rPr sz="2400" spc="-5" dirty="0">
                <a:latin typeface="Trebuchet MS"/>
                <a:cs typeface="Trebuchet MS"/>
              </a:rPr>
              <a:t>(long </a:t>
            </a:r>
            <a:r>
              <a:rPr sz="2400" dirty="0">
                <a:latin typeface="Trebuchet MS"/>
                <a:cs typeface="Trebuchet MS"/>
              </a:rPr>
              <a:t>text </a:t>
            </a:r>
            <a:r>
              <a:rPr sz="2400" dirty="0">
                <a:latin typeface="Century Gothic"/>
                <a:cs typeface="Century Gothic"/>
              </a:rPr>
              <a:t>→ </a:t>
            </a:r>
            <a:r>
              <a:rPr sz="2400" spc="-5" dirty="0">
                <a:latin typeface="Trebuchet MS"/>
                <a:cs typeface="Trebuchet MS"/>
              </a:rPr>
              <a:t>short</a:t>
            </a:r>
            <a:r>
              <a:rPr sz="2400" spc="5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text)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Dialogue </a:t>
            </a:r>
            <a:r>
              <a:rPr sz="2400" spc="-5" dirty="0">
                <a:latin typeface="Trebuchet MS"/>
                <a:cs typeface="Trebuchet MS"/>
              </a:rPr>
              <a:t>(previous utterances </a:t>
            </a:r>
            <a:r>
              <a:rPr sz="2400" dirty="0">
                <a:latin typeface="Century Gothic"/>
                <a:cs typeface="Century Gothic"/>
              </a:rPr>
              <a:t>→ </a:t>
            </a:r>
            <a:r>
              <a:rPr sz="2400" dirty="0">
                <a:latin typeface="Trebuchet MS"/>
                <a:cs typeface="Trebuchet MS"/>
              </a:rPr>
              <a:t>next</a:t>
            </a:r>
            <a:r>
              <a:rPr sz="2400" spc="5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utterance)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BB57BE"/>
                </a:solidFill>
                <a:latin typeface="Trebuchet MS"/>
                <a:cs typeface="Trebuchet MS"/>
              </a:rPr>
              <a:t>Parsing </a:t>
            </a:r>
            <a:r>
              <a:rPr sz="2400" spc="-5" dirty="0">
                <a:latin typeface="Trebuchet MS"/>
                <a:cs typeface="Trebuchet MS"/>
              </a:rPr>
              <a:t>(input </a:t>
            </a:r>
            <a:r>
              <a:rPr sz="2400" dirty="0">
                <a:latin typeface="Trebuchet MS"/>
                <a:cs typeface="Trebuchet MS"/>
              </a:rPr>
              <a:t>text </a:t>
            </a:r>
            <a:r>
              <a:rPr sz="2400" dirty="0">
                <a:latin typeface="Century Gothic"/>
                <a:cs typeface="Century Gothic"/>
              </a:rPr>
              <a:t>→ </a:t>
            </a:r>
            <a:r>
              <a:rPr sz="2400" spc="-5" dirty="0">
                <a:latin typeface="Trebuchet MS"/>
                <a:cs typeface="Trebuchet MS"/>
              </a:rPr>
              <a:t>output parse as</a:t>
            </a:r>
            <a:r>
              <a:rPr sz="2400" spc="5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sequence)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Code generation </a:t>
            </a:r>
            <a:r>
              <a:rPr sz="2400" dirty="0">
                <a:latin typeface="Trebuchet MS"/>
                <a:cs typeface="Trebuchet MS"/>
              </a:rPr>
              <a:t>(natural </a:t>
            </a:r>
            <a:r>
              <a:rPr sz="2400" spc="-5" dirty="0">
                <a:latin typeface="Trebuchet MS"/>
                <a:cs typeface="Trebuchet MS"/>
              </a:rPr>
              <a:t>language </a:t>
            </a:r>
            <a:r>
              <a:rPr sz="2400" dirty="0">
                <a:latin typeface="Century Gothic"/>
                <a:cs typeface="Century Gothic"/>
              </a:rPr>
              <a:t>→ </a:t>
            </a:r>
            <a:r>
              <a:rPr sz="2400" spc="-5" dirty="0">
                <a:latin typeface="Trebuchet MS"/>
                <a:cs typeface="Trebuchet MS"/>
              </a:rPr>
              <a:t>Python</a:t>
            </a:r>
            <a:r>
              <a:rPr sz="2400" spc="6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code)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6397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" dirty="0"/>
              <a:t>Neural </a:t>
            </a:r>
            <a:r>
              <a:rPr sz="3200" spc="-5" dirty="0"/>
              <a:t>Machine </a:t>
            </a:r>
            <a:r>
              <a:rPr sz="3200" spc="-45" dirty="0"/>
              <a:t>Translation</a:t>
            </a:r>
            <a:r>
              <a:rPr sz="3200" spc="-65" dirty="0"/>
              <a:t> </a:t>
            </a:r>
            <a:r>
              <a:rPr sz="3200" spc="-5" dirty="0"/>
              <a:t>(NMT)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98296"/>
            <a:ext cx="7802880" cy="269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200">
              <a:lnSpc>
                <a:spcPts val="276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dirty="0">
                <a:latin typeface="Trebuchet MS"/>
                <a:cs typeface="Trebuchet MS"/>
              </a:rPr>
              <a:t>The </a:t>
            </a:r>
            <a:r>
              <a:rPr sz="2350" spc="-5" dirty="0">
                <a:solidFill>
                  <a:srgbClr val="BB57BE"/>
                </a:solidFill>
                <a:latin typeface="Trebuchet MS"/>
                <a:cs typeface="Trebuchet MS"/>
              </a:rPr>
              <a:t>sequence-to-sequence </a:t>
            </a:r>
            <a:r>
              <a:rPr sz="2350" dirty="0">
                <a:latin typeface="Trebuchet MS"/>
                <a:cs typeface="Trebuchet MS"/>
              </a:rPr>
              <a:t>model is an </a:t>
            </a:r>
            <a:r>
              <a:rPr sz="2350" spc="-5" dirty="0">
                <a:latin typeface="Trebuchet MS"/>
                <a:cs typeface="Trebuchet MS"/>
              </a:rPr>
              <a:t>example </a:t>
            </a:r>
            <a:r>
              <a:rPr sz="2350" dirty="0">
                <a:latin typeface="Trebuchet MS"/>
                <a:cs typeface="Trebuchet MS"/>
              </a:rPr>
              <a:t>of</a:t>
            </a:r>
            <a:r>
              <a:rPr sz="2350" spc="10" dirty="0">
                <a:latin typeface="Trebuchet MS"/>
                <a:cs typeface="Trebuchet MS"/>
              </a:rPr>
              <a:t> </a:t>
            </a:r>
            <a:r>
              <a:rPr sz="2350" dirty="0">
                <a:latin typeface="Trebuchet MS"/>
                <a:cs typeface="Trebuchet MS"/>
              </a:rPr>
              <a:t>a</a:t>
            </a:r>
            <a:endParaRPr sz="2350">
              <a:latin typeface="Trebuchet MS"/>
              <a:cs typeface="Trebuchet MS"/>
            </a:endParaRPr>
          </a:p>
          <a:p>
            <a:pPr marL="342900">
              <a:lnSpc>
                <a:spcPts val="2760"/>
              </a:lnSpc>
            </a:pPr>
            <a:r>
              <a:rPr sz="2350" b="1" spc="-5" dirty="0">
                <a:solidFill>
                  <a:srgbClr val="BB57BE"/>
                </a:solidFill>
                <a:latin typeface="Trebuchet MS"/>
                <a:cs typeface="Trebuchet MS"/>
              </a:rPr>
              <a:t>Conditional Language</a:t>
            </a:r>
            <a:r>
              <a:rPr sz="2350" b="1" dirty="0">
                <a:solidFill>
                  <a:srgbClr val="BB57BE"/>
                </a:solidFill>
                <a:latin typeface="Trebuchet MS"/>
                <a:cs typeface="Trebuchet MS"/>
              </a:rPr>
              <a:t> Model</a:t>
            </a:r>
            <a:r>
              <a:rPr sz="2350" dirty="0">
                <a:latin typeface="Trebuchet MS"/>
                <a:cs typeface="Trebuchet MS"/>
              </a:rPr>
              <a:t>.</a:t>
            </a:r>
            <a:endParaRPr sz="2350">
              <a:latin typeface="Trebuchet MS"/>
              <a:cs typeface="Trebuchet MS"/>
            </a:endParaRPr>
          </a:p>
          <a:p>
            <a:pPr marL="685800" marR="955675" lvl="1" indent="-215900">
              <a:lnSpc>
                <a:spcPts val="2200"/>
              </a:lnSpc>
              <a:spcBef>
                <a:spcPts val="670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50" b="1" dirty="0">
                <a:latin typeface="Trebuchet MS"/>
                <a:cs typeface="Trebuchet MS"/>
              </a:rPr>
              <a:t>Language </a:t>
            </a:r>
            <a:r>
              <a:rPr sz="1950" b="1" spc="5" dirty="0">
                <a:latin typeface="Trebuchet MS"/>
                <a:cs typeface="Trebuchet MS"/>
              </a:rPr>
              <a:t>Model </a:t>
            </a:r>
            <a:r>
              <a:rPr sz="1950" dirty="0">
                <a:latin typeface="Trebuchet MS"/>
                <a:cs typeface="Trebuchet MS"/>
              </a:rPr>
              <a:t>because </a:t>
            </a:r>
            <a:r>
              <a:rPr sz="1950" spc="5" dirty="0">
                <a:latin typeface="Trebuchet MS"/>
                <a:cs typeface="Trebuchet MS"/>
              </a:rPr>
              <a:t>the </a:t>
            </a:r>
            <a:r>
              <a:rPr sz="1950" dirty="0">
                <a:latin typeface="Trebuchet MS"/>
                <a:cs typeface="Trebuchet MS"/>
              </a:rPr>
              <a:t>decoder is predicting </a:t>
            </a:r>
            <a:r>
              <a:rPr sz="1950" spc="5" dirty="0">
                <a:latin typeface="Trebuchet MS"/>
                <a:cs typeface="Trebuchet MS"/>
              </a:rPr>
              <a:t>the  next </a:t>
            </a:r>
            <a:r>
              <a:rPr sz="1950" dirty="0">
                <a:latin typeface="Trebuchet MS"/>
                <a:cs typeface="Trebuchet MS"/>
              </a:rPr>
              <a:t>word of </a:t>
            </a:r>
            <a:r>
              <a:rPr sz="1950" spc="5" dirty="0">
                <a:latin typeface="Trebuchet MS"/>
                <a:cs typeface="Trebuchet MS"/>
              </a:rPr>
              <a:t>the </a:t>
            </a:r>
            <a:r>
              <a:rPr sz="1950" dirty="0">
                <a:latin typeface="Trebuchet MS"/>
                <a:cs typeface="Trebuchet MS"/>
              </a:rPr>
              <a:t>target </a:t>
            </a:r>
            <a:r>
              <a:rPr sz="1950" spc="5" dirty="0">
                <a:latin typeface="Trebuchet MS"/>
                <a:cs typeface="Trebuchet MS"/>
              </a:rPr>
              <a:t>sentence</a:t>
            </a:r>
            <a:r>
              <a:rPr sz="1950" spc="-20" dirty="0">
                <a:latin typeface="Trebuchet MS"/>
                <a:cs typeface="Trebuchet MS"/>
              </a:rPr>
              <a:t> </a:t>
            </a:r>
            <a:r>
              <a:rPr sz="1950" i="1" dirty="0">
                <a:latin typeface="Trebuchet MS"/>
                <a:cs typeface="Trebuchet MS"/>
              </a:rPr>
              <a:t>y</a:t>
            </a:r>
            <a:endParaRPr sz="1950">
              <a:latin typeface="Trebuchet MS"/>
              <a:cs typeface="Trebuchet MS"/>
            </a:endParaRPr>
          </a:p>
          <a:p>
            <a:pPr marL="685800" marR="5080" lvl="1" indent="-215900">
              <a:lnSpc>
                <a:spcPts val="2200"/>
              </a:lnSpc>
              <a:spcBef>
                <a:spcPts val="600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50" b="1" dirty="0">
                <a:latin typeface="Trebuchet MS"/>
                <a:cs typeface="Trebuchet MS"/>
              </a:rPr>
              <a:t>Conditional </a:t>
            </a:r>
            <a:r>
              <a:rPr sz="1950" dirty="0">
                <a:latin typeface="Trebuchet MS"/>
                <a:cs typeface="Trebuchet MS"/>
              </a:rPr>
              <a:t>because its predictions are </a:t>
            </a:r>
            <a:r>
              <a:rPr sz="1950" i="1" dirty="0">
                <a:latin typeface="Trebuchet MS"/>
                <a:cs typeface="Trebuchet MS"/>
              </a:rPr>
              <a:t>also </a:t>
            </a:r>
            <a:r>
              <a:rPr sz="1950" dirty="0">
                <a:latin typeface="Trebuchet MS"/>
                <a:cs typeface="Trebuchet MS"/>
              </a:rPr>
              <a:t>conditioned on the  source sentence</a:t>
            </a:r>
            <a:r>
              <a:rPr sz="1950" spc="-10" dirty="0">
                <a:latin typeface="Trebuchet MS"/>
                <a:cs typeface="Trebuchet MS"/>
              </a:rPr>
              <a:t> </a:t>
            </a:r>
            <a:r>
              <a:rPr sz="1950" i="1" spc="5" dirty="0">
                <a:latin typeface="Trebuchet MS"/>
                <a:cs typeface="Trebuchet MS"/>
              </a:rPr>
              <a:t>x</a:t>
            </a:r>
            <a:endParaRPr sz="195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3A87FF"/>
              </a:buClr>
              <a:buFont typeface="Times New Roman"/>
              <a:buChar char="•"/>
            </a:pPr>
            <a:endParaRPr sz="22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  <a:tab pos="4554855" algn="l"/>
              </a:tabLst>
            </a:pPr>
            <a:r>
              <a:rPr sz="2350" dirty="0">
                <a:latin typeface="Trebuchet MS"/>
                <a:cs typeface="Trebuchet MS"/>
              </a:rPr>
              <a:t>NMT</a:t>
            </a:r>
            <a:r>
              <a:rPr sz="2350" spc="-40" dirty="0">
                <a:latin typeface="Trebuchet MS"/>
                <a:cs typeface="Trebuchet MS"/>
              </a:rPr>
              <a:t> </a:t>
            </a:r>
            <a:r>
              <a:rPr sz="2350" spc="-5" dirty="0">
                <a:latin typeface="Trebuchet MS"/>
                <a:cs typeface="Trebuchet MS"/>
              </a:rPr>
              <a:t>directly</a:t>
            </a:r>
            <a:r>
              <a:rPr sz="2350" spc="5" dirty="0">
                <a:latin typeface="Trebuchet MS"/>
                <a:cs typeface="Trebuchet MS"/>
              </a:rPr>
              <a:t> </a:t>
            </a:r>
            <a:r>
              <a:rPr sz="2350" spc="-5" dirty="0">
                <a:latin typeface="Trebuchet MS"/>
                <a:cs typeface="Trebuchet MS"/>
              </a:rPr>
              <a:t>calculates	</a:t>
            </a:r>
            <a:r>
              <a:rPr sz="2350" dirty="0">
                <a:latin typeface="Trebuchet MS"/>
                <a:cs typeface="Trebuchet MS"/>
              </a:rPr>
              <a:t>: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631002"/>
            <a:ext cx="8060690" cy="152527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923155" marR="5080" indent="-751205" algn="r">
              <a:lnSpc>
                <a:spcPts val="2100"/>
              </a:lnSpc>
              <a:spcBef>
                <a:spcPts val="219"/>
              </a:spcBef>
            </a:pPr>
            <a:r>
              <a:rPr sz="1800" spc="-10" dirty="0">
                <a:solidFill>
                  <a:srgbClr val="BB57BE"/>
                </a:solidFill>
                <a:latin typeface="Trebuchet MS"/>
                <a:cs typeface="Trebuchet MS"/>
              </a:rPr>
              <a:t>Probability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of next target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word, given 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target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words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so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far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and</a:t>
            </a:r>
            <a:r>
              <a:rPr sz="1800" spc="-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source</a:t>
            </a:r>
            <a:endParaRPr sz="1800">
              <a:latin typeface="Trebuchet MS"/>
              <a:cs typeface="Trebuchet MS"/>
            </a:endParaRPr>
          </a:p>
          <a:p>
            <a:pPr marR="5080" algn="r">
              <a:lnSpc>
                <a:spcPts val="1705"/>
              </a:lnSpc>
            </a:pP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sentence</a:t>
            </a:r>
            <a:r>
              <a:rPr sz="1800" spc="-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x</a:t>
            </a:r>
            <a:endParaRPr sz="1800">
              <a:latin typeface="Trebuchet MS"/>
              <a:cs typeface="Trebuchet MS"/>
            </a:endParaRPr>
          </a:p>
          <a:p>
            <a:pPr marL="342900" indent="-330200">
              <a:lnSpc>
                <a:spcPts val="2485"/>
              </a:lnSpc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Question</a:t>
            </a:r>
            <a:r>
              <a:rPr sz="2350" spc="-5" dirty="0">
                <a:latin typeface="Trebuchet MS"/>
                <a:cs typeface="Trebuchet MS"/>
              </a:rPr>
              <a:t>: How to </a:t>
            </a:r>
            <a:r>
              <a:rPr sz="2350" spc="-5" dirty="0">
                <a:solidFill>
                  <a:srgbClr val="3A87FF"/>
                </a:solidFill>
                <a:latin typeface="Trebuchet MS"/>
                <a:cs typeface="Trebuchet MS"/>
              </a:rPr>
              <a:t>train </a:t>
            </a:r>
            <a:r>
              <a:rPr sz="2350" dirty="0">
                <a:latin typeface="Trebuchet MS"/>
                <a:cs typeface="Trebuchet MS"/>
              </a:rPr>
              <a:t>a NMT</a:t>
            </a:r>
            <a:r>
              <a:rPr sz="2350" spc="-25" dirty="0">
                <a:latin typeface="Trebuchet MS"/>
                <a:cs typeface="Trebuchet MS"/>
              </a:rPr>
              <a:t> </a:t>
            </a:r>
            <a:r>
              <a:rPr sz="2350" spc="-5" dirty="0">
                <a:latin typeface="Trebuchet MS"/>
                <a:cs typeface="Trebuchet MS"/>
              </a:rPr>
              <a:t>system?</a:t>
            </a:r>
            <a:endParaRPr sz="235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Answer</a:t>
            </a:r>
            <a:r>
              <a:rPr sz="2350" spc="-5" dirty="0">
                <a:latin typeface="Trebuchet MS"/>
                <a:cs typeface="Trebuchet MS"/>
              </a:rPr>
              <a:t>: </a:t>
            </a:r>
            <a:r>
              <a:rPr sz="2350" dirty="0">
                <a:latin typeface="Trebuchet MS"/>
                <a:cs typeface="Trebuchet MS"/>
              </a:rPr>
              <a:t>Get a </a:t>
            </a:r>
            <a:r>
              <a:rPr sz="2350" spc="-5" dirty="0">
                <a:latin typeface="Trebuchet MS"/>
                <a:cs typeface="Trebuchet MS"/>
              </a:rPr>
              <a:t>big parallel</a:t>
            </a:r>
            <a:r>
              <a:rPr sz="2350" spc="5" dirty="0">
                <a:latin typeface="Trebuchet MS"/>
                <a:cs typeface="Trebuchet MS"/>
              </a:rPr>
              <a:t> </a:t>
            </a:r>
            <a:r>
              <a:rPr sz="2350" dirty="0">
                <a:latin typeface="Trebuchet MS"/>
                <a:cs typeface="Trebuchet MS"/>
              </a:rPr>
              <a:t>corpus…</a:t>
            </a:r>
            <a:endParaRPr sz="23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8223" y="3392658"/>
            <a:ext cx="7538084" cy="1228090"/>
            <a:chOff x="708223" y="3392658"/>
            <a:chExt cx="7538084" cy="1228090"/>
          </a:xfrm>
        </p:grpSpPr>
        <p:sp>
          <p:nvSpPr>
            <p:cNvPr id="6" name="object 6"/>
            <p:cNvSpPr/>
            <p:nvPr/>
          </p:nvSpPr>
          <p:spPr>
            <a:xfrm>
              <a:off x="5768833" y="4339639"/>
              <a:ext cx="2434590" cy="271145"/>
            </a:xfrm>
            <a:custGeom>
              <a:avLst/>
              <a:gdLst/>
              <a:ahLst/>
              <a:cxnLst/>
              <a:rect l="l" t="t" r="r" b="b"/>
              <a:pathLst>
                <a:path w="2434590" h="271145">
                  <a:moveTo>
                    <a:pt x="2434549" y="1"/>
                  </a:moveTo>
                  <a:lnTo>
                    <a:pt x="2426215" y="52749"/>
                  </a:lnTo>
                  <a:lnTo>
                    <a:pt x="2403486" y="95825"/>
                  </a:lnTo>
                  <a:lnTo>
                    <a:pt x="2369776" y="124867"/>
                  </a:lnTo>
                  <a:lnTo>
                    <a:pt x="2328495" y="135517"/>
                  </a:lnTo>
                  <a:lnTo>
                    <a:pt x="1323328" y="135515"/>
                  </a:lnTo>
                  <a:lnTo>
                    <a:pt x="1282047" y="146165"/>
                  </a:lnTo>
                  <a:lnTo>
                    <a:pt x="1248337" y="175207"/>
                  </a:lnTo>
                  <a:lnTo>
                    <a:pt x="1225609" y="218283"/>
                  </a:lnTo>
                  <a:lnTo>
                    <a:pt x="1217274" y="271031"/>
                  </a:lnTo>
                  <a:lnTo>
                    <a:pt x="1208940" y="218283"/>
                  </a:lnTo>
                  <a:lnTo>
                    <a:pt x="1186212" y="175207"/>
                  </a:lnTo>
                  <a:lnTo>
                    <a:pt x="1152501" y="146165"/>
                  </a:lnTo>
                  <a:lnTo>
                    <a:pt x="1111220" y="135515"/>
                  </a:lnTo>
                  <a:lnTo>
                    <a:pt x="106053" y="135515"/>
                  </a:lnTo>
                  <a:lnTo>
                    <a:pt x="64772" y="124866"/>
                  </a:lnTo>
                  <a:lnTo>
                    <a:pt x="31062" y="95824"/>
                  </a:lnTo>
                  <a:lnTo>
                    <a:pt x="8334" y="52748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223" y="3885199"/>
              <a:ext cx="7538024" cy="4544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9527" y="3392658"/>
              <a:ext cx="713428" cy="45444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74827"/>
            <a:ext cx="839089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Training </a:t>
            </a:r>
            <a:r>
              <a:rPr spc="15" dirty="0"/>
              <a:t>a </a:t>
            </a:r>
            <a:r>
              <a:rPr dirty="0"/>
              <a:t>Neural </a:t>
            </a:r>
            <a:r>
              <a:rPr spc="15" dirty="0"/>
              <a:t>Machine </a:t>
            </a:r>
            <a:r>
              <a:rPr spc="-25" dirty="0"/>
              <a:t>Translation</a:t>
            </a:r>
            <a:r>
              <a:rPr spc="-20" dirty="0"/>
              <a:t> </a:t>
            </a:r>
            <a:r>
              <a:rPr spc="1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11447" y="3076381"/>
            <a:ext cx="290830" cy="1343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800" spc="-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2694" y="3361385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1"/>
                </a:moveTo>
                <a:lnTo>
                  <a:pt x="151754" y="773716"/>
                </a:lnTo>
                <a:lnTo>
                  <a:pt x="121807" y="757915"/>
                </a:lnTo>
                <a:lnTo>
                  <a:pt x="101616" y="734479"/>
                </a:lnTo>
                <a:lnTo>
                  <a:pt x="94212" y="705780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943805" y="2685722"/>
            <a:ext cx="7052945" cy="2065020"/>
            <a:chOff x="943805" y="2685722"/>
            <a:chExt cx="7052945" cy="20650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805" y="3343090"/>
              <a:ext cx="2097724" cy="14074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2005" y="2685722"/>
              <a:ext cx="4964167" cy="206477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942150" y="5153557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9100" y="4787900"/>
            <a:ext cx="315976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  <a:tabLst>
                <a:tab pos="1064260" algn="l"/>
                <a:tab pos="1661160" algn="l"/>
                <a:tab pos="2261235" algn="l"/>
              </a:tabLst>
            </a:pPr>
            <a:r>
              <a:rPr sz="1600" i="1" spc="-5" dirty="0">
                <a:latin typeface="Trebuchet MS"/>
                <a:cs typeface="Trebuchet MS"/>
              </a:rPr>
              <a:t>il	</a:t>
            </a:r>
            <a:r>
              <a:rPr sz="1600" i="1" dirty="0">
                <a:latin typeface="Trebuchet MS"/>
                <a:cs typeface="Trebuchet MS"/>
              </a:rPr>
              <a:t>a	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 </a:t>
            </a:r>
            <a:r>
              <a:rPr sz="1800" spc="-5" dirty="0">
                <a:latin typeface="Trebuchet MS"/>
                <a:cs typeface="Trebuchet MS"/>
              </a:rPr>
              <a:t>(from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corpus)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84600" y="4775200"/>
            <a:ext cx="361442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4094" algn="l"/>
                <a:tab pos="1542415" algn="l"/>
                <a:tab pos="2109470" algn="l"/>
                <a:tab pos="2632075" algn="l"/>
                <a:tab pos="3350260" algn="l"/>
              </a:tabLst>
            </a:pPr>
            <a:r>
              <a:rPr sz="1600" i="1" spc="-40" dirty="0">
                <a:latin typeface="Trebuchet MS"/>
                <a:cs typeface="Trebuchet MS"/>
              </a:rPr>
              <a:t>&lt;START&gt;	</a:t>
            </a:r>
            <a:r>
              <a:rPr sz="1600" i="1" dirty="0">
                <a:latin typeface="Trebuchet MS"/>
                <a:cs typeface="Trebuchet MS"/>
              </a:rPr>
              <a:t>he	</a:t>
            </a:r>
            <a:r>
              <a:rPr sz="1600" i="1" spc="-5" dirty="0">
                <a:latin typeface="Trebuchet MS"/>
                <a:cs typeface="Trebuchet MS"/>
              </a:rPr>
              <a:t>hit	</a:t>
            </a:r>
            <a:r>
              <a:rPr sz="1600" i="1" dirty="0">
                <a:latin typeface="Trebuchet MS"/>
                <a:cs typeface="Trebuchet MS"/>
              </a:rPr>
              <a:t>me	</a:t>
            </a:r>
            <a:r>
              <a:rPr sz="1600" i="1" spc="-5" dirty="0">
                <a:latin typeface="Trebuchet MS"/>
                <a:cs typeface="Trebuchet MS"/>
              </a:rPr>
              <a:t>with	</a:t>
            </a:r>
            <a:r>
              <a:rPr sz="1600" i="1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495300" algn="ctr">
              <a:lnSpc>
                <a:spcPct val="100000"/>
              </a:lnSpc>
            </a:pPr>
            <a:r>
              <a:rPr sz="1800" spc="-40" dirty="0">
                <a:latin typeface="Trebuchet MS"/>
                <a:cs typeface="Trebuchet MS"/>
              </a:rPr>
              <a:t>Target </a:t>
            </a:r>
            <a:r>
              <a:rPr sz="1800" dirty="0">
                <a:latin typeface="Trebuchet MS"/>
                <a:cs typeface="Trebuchet MS"/>
              </a:rPr>
              <a:t>sentence </a:t>
            </a:r>
            <a:r>
              <a:rPr sz="1800" spc="-5" dirty="0">
                <a:latin typeface="Trebuchet MS"/>
                <a:cs typeface="Trebuchet MS"/>
              </a:rPr>
              <a:t>(from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corpus)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0123" y="4775200"/>
            <a:ext cx="310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p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46839" y="5142080"/>
            <a:ext cx="4486910" cy="271145"/>
          </a:xfrm>
          <a:custGeom>
            <a:avLst/>
            <a:gdLst/>
            <a:ahLst/>
            <a:cxnLst/>
            <a:rect l="l" t="t" r="r" b="b"/>
            <a:pathLst>
              <a:path w="4486909" h="271145">
                <a:moveTo>
                  <a:pt x="4486809" y="1"/>
                </a:moveTo>
                <a:lnTo>
                  <a:pt x="4478475" y="52749"/>
                </a:lnTo>
                <a:lnTo>
                  <a:pt x="4455746" y="95825"/>
                </a:lnTo>
                <a:lnTo>
                  <a:pt x="4422035" y="124867"/>
                </a:lnTo>
                <a:lnTo>
                  <a:pt x="4380754" y="135517"/>
                </a:lnTo>
                <a:lnTo>
                  <a:pt x="2349459" y="135515"/>
                </a:lnTo>
                <a:lnTo>
                  <a:pt x="2308178" y="146165"/>
                </a:lnTo>
                <a:lnTo>
                  <a:pt x="2274467" y="175207"/>
                </a:lnTo>
                <a:lnTo>
                  <a:pt x="2251739" y="218283"/>
                </a:lnTo>
                <a:lnTo>
                  <a:pt x="2243405" y="271031"/>
                </a:lnTo>
                <a:lnTo>
                  <a:pt x="2235071" y="218283"/>
                </a:lnTo>
                <a:lnTo>
                  <a:pt x="2212342" y="175207"/>
                </a:lnTo>
                <a:lnTo>
                  <a:pt x="2178632" y="146165"/>
                </a:lnTo>
                <a:lnTo>
                  <a:pt x="213735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55084" y="5971449"/>
            <a:ext cx="4337685" cy="643890"/>
          </a:xfrm>
          <a:prstGeom prst="rect">
            <a:avLst/>
          </a:prstGeom>
          <a:ln w="19050">
            <a:solidFill>
              <a:srgbClr val="3A87FF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71755">
              <a:lnSpc>
                <a:spcPts val="2130"/>
              </a:lnSpc>
              <a:spcBef>
                <a:spcPts val="380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Seq2seq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is 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optimized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as a </a:t>
            </a:r>
            <a:r>
              <a:rPr sz="1800" b="1" u="heavy" spc="-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single</a:t>
            </a:r>
            <a:r>
              <a:rPr sz="1800" b="1" u="heavy" spc="-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b="1" u="heavy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system.</a:t>
            </a:r>
            <a:endParaRPr sz="1800">
              <a:latin typeface="Trebuchet MS"/>
              <a:cs typeface="Trebuchet MS"/>
            </a:endParaRPr>
          </a:p>
          <a:p>
            <a:pPr marL="71755">
              <a:lnSpc>
                <a:spcPts val="2130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Backpropagation operates</a:t>
            </a:r>
            <a:r>
              <a:rPr sz="1800" spc="4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“</a:t>
            </a:r>
            <a:r>
              <a:rPr sz="1800" i="1" spc="-5" dirty="0">
                <a:solidFill>
                  <a:srgbClr val="3A87FF"/>
                </a:solidFill>
                <a:latin typeface="Trebuchet MS"/>
                <a:cs typeface="Trebuchet MS"/>
              </a:rPr>
              <a:t>end-to-end”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13812" y="30988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72914" y="3384198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4"/>
                </a:lnTo>
                <a:lnTo>
                  <a:pt x="101617" y="344723"/>
                </a:lnTo>
                <a:lnTo>
                  <a:pt x="121808" y="368159"/>
                </a:lnTo>
                <a:lnTo>
                  <a:pt x="151755" y="383960"/>
                </a:lnTo>
                <a:lnTo>
                  <a:pt x="188427" y="389754"/>
                </a:lnTo>
                <a:lnTo>
                  <a:pt x="151755" y="395549"/>
                </a:lnTo>
                <a:lnTo>
                  <a:pt x="121808" y="411350"/>
                </a:lnTo>
                <a:lnTo>
                  <a:pt x="101617" y="434786"/>
                </a:lnTo>
                <a:lnTo>
                  <a:pt x="94213" y="463485"/>
                </a:lnTo>
                <a:lnTo>
                  <a:pt x="94213" y="705780"/>
                </a:lnTo>
                <a:lnTo>
                  <a:pt x="86810" y="734479"/>
                </a:lnTo>
                <a:lnTo>
                  <a:pt x="66619" y="757915"/>
                </a:lnTo>
                <a:lnTo>
                  <a:pt x="36672" y="773716"/>
                </a:lnTo>
                <a:lnTo>
                  <a:pt x="0" y="779511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36896" y="2255525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607" baseline="-12152" dirty="0">
                <a:latin typeface="Arial"/>
                <a:cs typeface="Arial"/>
              </a:rPr>
              <a:t>𝑦</a:t>
            </a:r>
            <a:r>
              <a:rPr sz="1600" spc="-405" dirty="0">
                <a:latin typeface="Arial"/>
                <a:cs typeface="Arial"/>
              </a:rPr>
              <a:t>^</a:t>
            </a:r>
            <a:r>
              <a:rPr sz="1650" spc="-607" baseline="-45454" dirty="0">
                <a:latin typeface="Arial"/>
                <a:cs typeface="Arial"/>
              </a:rPr>
              <a:t>1</a:t>
            </a:r>
            <a:endParaRPr sz="1650" baseline="-45454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55843" y="2262376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607" baseline="-12152" dirty="0">
                <a:latin typeface="Arial"/>
                <a:cs typeface="Arial"/>
              </a:rPr>
              <a:t>𝑦</a:t>
            </a:r>
            <a:r>
              <a:rPr sz="1600" spc="-405" dirty="0">
                <a:latin typeface="Arial"/>
                <a:cs typeface="Arial"/>
              </a:rPr>
              <a:t>^</a:t>
            </a:r>
            <a:r>
              <a:rPr sz="1650" spc="-607" baseline="-45454" dirty="0">
                <a:latin typeface="Arial"/>
                <a:cs typeface="Arial"/>
              </a:rPr>
              <a:t>2</a:t>
            </a:r>
            <a:endParaRPr sz="1650" baseline="-45454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54359" y="2253232"/>
            <a:ext cx="8077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656590" algn="l"/>
              </a:tabLst>
            </a:pPr>
            <a:r>
              <a:rPr sz="2400" i="1" spc="-607" baseline="-12152" dirty="0">
                <a:latin typeface="Arial"/>
                <a:cs typeface="Arial"/>
              </a:rPr>
              <a:t>𝑦</a:t>
            </a:r>
            <a:r>
              <a:rPr sz="1600" spc="-405" dirty="0">
                <a:latin typeface="Arial"/>
                <a:cs typeface="Arial"/>
              </a:rPr>
              <a:t>^</a:t>
            </a:r>
            <a:r>
              <a:rPr sz="1650" spc="-607" baseline="-45454" dirty="0">
                <a:latin typeface="Arial"/>
                <a:cs typeface="Arial"/>
              </a:rPr>
              <a:t>3	</a:t>
            </a:r>
            <a:r>
              <a:rPr sz="2400" i="1" spc="-892" baseline="-12152" dirty="0">
                <a:latin typeface="Arial"/>
                <a:cs typeface="Arial"/>
              </a:rPr>
              <a:t>𝑦</a:t>
            </a:r>
            <a:r>
              <a:rPr sz="1600" spc="-595" dirty="0">
                <a:latin typeface="Arial"/>
                <a:cs typeface="Arial"/>
              </a:rPr>
              <a:t>^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9595" y="2427681"/>
            <a:ext cx="9779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-45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81981" y="2261732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607" baseline="-12152" dirty="0">
                <a:latin typeface="Arial"/>
                <a:cs typeface="Arial"/>
              </a:rPr>
              <a:t>𝑦</a:t>
            </a:r>
            <a:r>
              <a:rPr sz="1600" spc="-405" dirty="0">
                <a:latin typeface="Arial"/>
                <a:cs typeface="Arial"/>
              </a:rPr>
              <a:t>^</a:t>
            </a:r>
            <a:r>
              <a:rPr sz="1650" spc="-607" baseline="-45454" dirty="0">
                <a:latin typeface="Arial"/>
                <a:cs typeface="Arial"/>
              </a:rPr>
              <a:t>5</a:t>
            </a:r>
            <a:endParaRPr sz="1650" baseline="-45454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99272" y="2261732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607" baseline="-12152" dirty="0">
                <a:latin typeface="Arial"/>
                <a:cs typeface="Arial"/>
              </a:rPr>
              <a:t>𝑦</a:t>
            </a:r>
            <a:r>
              <a:rPr sz="1600" spc="-405" dirty="0">
                <a:latin typeface="Arial"/>
                <a:cs typeface="Arial"/>
              </a:rPr>
              <a:t>^</a:t>
            </a:r>
            <a:r>
              <a:rPr sz="1650" spc="-607" baseline="-45454" dirty="0">
                <a:latin typeface="Arial"/>
                <a:cs typeface="Arial"/>
              </a:rPr>
              <a:t>6</a:t>
            </a:r>
            <a:endParaRPr sz="1650" baseline="-45454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82826" y="2262342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607" baseline="-12152" dirty="0">
                <a:latin typeface="Arial"/>
                <a:cs typeface="Arial"/>
              </a:rPr>
              <a:t>𝑦</a:t>
            </a:r>
            <a:r>
              <a:rPr sz="1600" spc="-405" dirty="0">
                <a:latin typeface="Arial"/>
                <a:cs typeface="Arial"/>
              </a:rPr>
              <a:t>^</a:t>
            </a:r>
            <a:r>
              <a:rPr sz="1650" spc="-607" baseline="-45454" dirty="0">
                <a:latin typeface="Arial"/>
                <a:cs typeface="Arial"/>
              </a:rPr>
              <a:t>7</a:t>
            </a:r>
            <a:endParaRPr sz="1650" baseline="-45454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40457" y="1703524"/>
            <a:ext cx="1964689" cy="683895"/>
            <a:chOff x="4140457" y="1703524"/>
            <a:chExt cx="1964689" cy="683895"/>
          </a:xfrm>
        </p:grpSpPr>
        <p:sp>
          <p:nvSpPr>
            <p:cNvPr id="24" name="object 24"/>
            <p:cNvSpPr/>
            <p:nvPr/>
          </p:nvSpPr>
          <p:spPr>
            <a:xfrm>
              <a:off x="4204324" y="1765564"/>
              <a:ext cx="0" cy="605155"/>
            </a:xfrm>
            <a:custGeom>
              <a:avLst/>
              <a:gdLst/>
              <a:ahLst/>
              <a:cxnLst/>
              <a:rect l="l" t="t" r="r" b="b"/>
              <a:pathLst>
                <a:path h="605155">
                  <a:moveTo>
                    <a:pt x="0" y="0"/>
                  </a:moveTo>
                  <a:lnTo>
                    <a:pt x="0" y="604853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0457" y="1706637"/>
              <a:ext cx="127734" cy="1257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23271" y="1772415"/>
              <a:ext cx="0" cy="605155"/>
            </a:xfrm>
            <a:custGeom>
              <a:avLst/>
              <a:gdLst/>
              <a:ahLst/>
              <a:cxnLst/>
              <a:rect l="l" t="t" r="r" b="b"/>
              <a:pathLst>
                <a:path h="605155">
                  <a:moveTo>
                    <a:pt x="0" y="0"/>
                  </a:moveTo>
                  <a:lnTo>
                    <a:pt x="0" y="604853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404" y="1713487"/>
              <a:ext cx="127734" cy="1257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434487" y="1762452"/>
              <a:ext cx="0" cy="605155"/>
            </a:xfrm>
            <a:custGeom>
              <a:avLst/>
              <a:gdLst/>
              <a:ahLst/>
              <a:cxnLst/>
              <a:rect l="l" t="t" r="r" b="b"/>
              <a:pathLst>
                <a:path h="605155">
                  <a:moveTo>
                    <a:pt x="0" y="0"/>
                  </a:moveTo>
                  <a:lnTo>
                    <a:pt x="0" y="604853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0620" y="1703524"/>
              <a:ext cx="127734" cy="12577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040836" y="1763271"/>
              <a:ext cx="0" cy="605155"/>
            </a:xfrm>
            <a:custGeom>
              <a:avLst/>
              <a:gdLst/>
              <a:ahLst/>
              <a:cxnLst/>
              <a:rect l="l" t="t" r="r" b="b"/>
              <a:pathLst>
                <a:path h="605155">
                  <a:moveTo>
                    <a:pt x="0" y="0"/>
                  </a:moveTo>
                  <a:lnTo>
                    <a:pt x="0" y="604853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6969" y="1704343"/>
              <a:ext cx="127735" cy="12577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5825980" y="1317730"/>
            <a:ext cx="434975" cy="38481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1765">
              <a:lnSpc>
                <a:spcPts val="1750"/>
              </a:lnSpc>
            </a:pPr>
            <a:r>
              <a:rPr sz="1600" i="1" spc="-220" dirty="0">
                <a:latin typeface="Arial"/>
                <a:cs typeface="Arial"/>
              </a:rPr>
              <a:t>𝐽</a:t>
            </a:r>
            <a:r>
              <a:rPr sz="1650" spc="-330" baseline="-20202" dirty="0">
                <a:latin typeface="Arial"/>
                <a:cs typeface="Arial"/>
              </a:rPr>
              <a:t>4</a:t>
            </a:r>
            <a:endParaRPr sz="1650" baseline="-20202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951798" y="899800"/>
            <a:ext cx="7698105" cy="3220085"/>
            <a:chOff x="951798" y="899800"/>
            <a:chExt cx="7698105" cy="3220085"/>
          </a:xfrm>
        </p:grpSpPr>
        <p:sp>
          <p:nvSpPr>
            <p:cNvPr id="34" name="object 34"/>
            <p:cNvSpPr/>
            <p:nvPr/>
          </p:nvSpPr>
          <p:spPr>
            <a:xfrm>
              <a:off x="1403833" y="3745367"/>
              <a:ext cx="6486525" cy="0"/>
            </a:xfrm>
            <a:custGeom>
              <a:avLst/>
              <a:gdLst/>
              <a:ahLst/>
              <a:cxnLst/>
              <a:rect l="l" t="t" r="r" b="b"/>
              <a:pathLst>
                <a:path w="6486525">
                  <a:moveTo>
                    <a:pt x="6486212" y="0"/>
                  </a:moveTo>
                  <a:lnTo>
                    <a:pt x="82550" y="0"/>
                  </a:lnTo>
                  <a:lnTo>
                    <a:pt x="0" y="0"/>
                  </a:lnTo>
                </a:path>
              </a:pathLst>
            </a:custGeom>
            <a:ln w="16510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51798" y="3521466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447802" y="0"/>
                  </a:moveTo>
                  <a:lnTo>
                    <a:pt x="0" y="223900"/>
                  </a:lnTo>
                  <a:lnTo>
                    <a:pt x="447802" y="447801"/>
                  </a:lnTo>
                  <a:lnTo>
                    <a:pt x="447802" y="0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04324" y="1705551"/>
              <a:ext cx="0" cy="1605280"/>
            </a:xfrm>
            <a:custGeom>
              <a:avLst/>
              <a:gdLst/>
              <a:ahLst/>
              <a:cxnLst/>
              <a:rect l="l" t="t" r="r" b="b"/>
              <a:pathLst>
                <a:path h="1605279">
                  <a:moveTo>
                    <a:pt x="-82550" y="802395"/>
                  </a:moveTo>
                  <a:lnTo>
                    <a:pt x="82550" y="802395"/>
                  </a:lnTo>
                </a:path>
              </a:pathLst>
            </a:custGeom>
            <a:ln w="1604791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80423" y="3314575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10" h="448310">
                  <a:moveTo>
                    <a:pt x="447801" y="0"/>
                  </a:moveTo>
                  <a:lnTo>
                    <a:pt x="0" y="0"/>
                  </a:lnTo>
                  <a:lnTo>
                    <a:pt x="223900" y="447801"/>
                  </a:lnTo>
                  <a:lnTo>
                    <a:pt x="447801" y="0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23271" y="1712403"/>
              <a:ext cx="0" cy="1605280"/>
            </a:xfrm>
            <a:custGeom>
              <a:avLst/>
              <a:gdLst/>
              <a:ahLst/>
              <a:cxnLst/>
              <a:rect l="l" t="t" r="r" b="b"/>
              <a:pathLst>
                <a:path h="1605279">
                  <a:moveTo>
                    <a:pt x="-82550" y="802395"/>
                  </a:moveTo>
                  <a:lnTo>
                    <a:pt x="82550" y="802395"/>
                  </a:lnTo>
                </a:path>
              </a:pathLst>
            </a:custGeom>
            <a:ln w="1604791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99370" y="3321427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10" h="448310">
                  <a:moveTo>
                    <a:pt x="447802" y="0"/>
                  </a:moveTo>
                  <a:lnTo>
                    <a:pt x="0" y="0"/>
                  </a:lnTo>
                  <a:lnTo>
                    <a:pt x="223900" y="447802"/>
                  </a:lnTo>
                  <a:lnTo>
                    <a:pt x="447802" y="0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34487" y="1702440"/>
              <a:ext cx="0" cy="1605280"/>
            </a:xfrm>
            <a:custGeom>
              <a:avLst/>
              <a:gdLst/>
              <a:ahLst/>
              <a:cxnLst/>
              <a:rect l="l" t="t" r="r" b="b"/>
              <a:pathLst>
                <a:path h="1605279">
                  <a:moveTo>
                    <a:pt x="-82550" y="802395"/>
                  </a:moveTo>
                  <a:lnTo>
                    <a:pt x="82550" y="802395"/>
                  </a:lnTo>
                </a:path>
              </a:pathLst>
            </a:custGeom>
            <a:ln w="1604791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10586" y="3311464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10" h="448310">
                  <a:moveTo>
                    <a:pt x="447801" y="0"/>
                  </a:moveTo>
                  <a:lnTo>
                    <a:pt x="0" y="0"/>
                  </a:lnTo>
                  <a:lnTo>
                    <a:pt x="223900" y="447801"/>
                  </a:lnTo>
                  <a:lnTo>
                    <a:pt x="447801" y="0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040837" y="1703259"/>
              <a:ext cx="0" cy="1605280"/>
            </a:xfrm>
            <a:custGeom>
              <a:avLst/>
              <a:gdLst/>
              <a:ahLst/>
              <a:cxnLst/>
              <a:rect l="l" t="t" r="r" b="b"/>
              <a:pathLst>
                <a:path h="1605279">
                  <a:moveTo>
                    <a:pt x="-82550" y="802395"/>
                  </a:moveTo>
                  <a:lnTo>
                    <a:pt x="82550" y="802395"/>
                  </a:lnTo>
                </a:path>
              </a:pathLst>
            </a:custGeom>
            <a:ln w="1604791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16936" y="3312283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10" h="448310">
                  <a:moveTo>
                    <a:pt x="447801" y="0"/>
                  </a:moveTo>
                  <a:lnTo>
                    <a:pt x="0" y="0"/>
                  </a:lnTo>
                  <a:lnTo>
                    <a:pt x="223900" y="447801"/>
                  </a:lnTo>
                  <a:lnTo>
                    <a:pt x="447801" y="0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649410" y="1771771"/>
              <a:ext cx="0" cy="605155"/>
            </a:xfrm>
            <a:custGeom>
              <a:avLst/>
              <a:gdLst/>
              <a:ahLst/>
              <a:cxnLst/>
              <a:rect l="l" t="t" r="r" b="b"/>
              <a:pathLst>
                <a:path h="605155">
                  <a:moveTo>
                    <a:pt x="0" y="0"/>
                  </a:moveTo>
                  <a:lnTo>
                    <a:pt x="0" y="604853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5543" y="1712843"/>
              <a:ext cx="127735" cy="12577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649411" y="1711759"/>
              <a:ext cx="0" cy="1605280"/>
            </a:xfrm>
            <a:custGeom>
              <a:avLst/>
              <a:gdLst/>
              <a:ahLst/>
              <a:cxnLst/>
              <a:rect l="l" t="t" r="r" b="b"/>
              <a:pathLst>
                <a:path h="1605279">
                  <a:moveTo>
                    <a:pt x="-82550" y="802395"/>
                  </a:moveTo>
                  <a:lnTo>
                    <a:pt x="82550" y="802395"/>
                  </a:lnTo>
                </a:path>
              </a:pathLst>
            </a:custGeom>
            <a:ln w="1604791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25510" y="3320783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447801" y="0"/>
                  </a:moveTo>
                  <a:lnTo>
                    <a:pt x="0" y="0"/>
                  </a:lnTo>
                  <a:lnTo>
                    <a:pt x="223900" y="447802"/>
                  </a:lnTo>
                  <a:lnTo>
                    <a:pt x="447801" y="0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66701" y="1771771"/>
              <a:ext cx="0" cy="605155"/>
            </a:xfrm>
            <a:custGeom>
              <a:avLst/>
              <a:gdLst/>
              <a:ahLst/>
              <a:cxnLst/>
              <a:rect l="l" t="t" r="r" b="b"/>
              <a:pathLst>
                <a:path h="605155">
                  <a:moveTo>
                    <a:pt x="0" y="0"/>
                  </a:moveTo>
                  <a:lnTo>
                    <a:pt x="0" y="604853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02834" y="1712843"/>
              <a:ext cx="127734" cy="12577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266702" y="1711759"/>
              <a:ext cx="0" cy="1605280"/>
            </a:xfrm>
            <a:custGeom>
              <a:avLst/>
              <a:gdLst/>
              <a:ahLst/>
              <a:cxnLst/>
              <a:rect l="l" t="t" r="r" b="b"/>
              <a:pathLst>
                <a:path h="1605279">
                  <a:moveTo>
                    <a:pt x="-82550" y="802395"/>
                  </a:moveTo>
                  <a:lnTo>
                    <a:pt x="82550" y="802395"/>
                  </a:lnTo>
                </a:path>
              </a:pathLst>
            </a:custGeom>
            <a:ln w="1604791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42801" y="3320783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447801" y="0"/>
                  </a:moveTo>
                  <a:lnTo>
                    <a:pt x="0" y="0"/>
                  </a:lnTo>
                  <a:lnTo>
                    <a:pt x="223900" y="447802"/>
                  </a:lnTo>
                  <a:lnTo>
                    <a:pt x="447801" y="0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846648" y="1772380"/>
              <a:ext cx="0" cy="605155"/>
            </a:xfrm>
            <a:custGeom>
              <a:avLst/>
              <a:gdLst/>
              <a:ahLst/>
              <a:cxnLst/>
              <a:rect l="l" t="t" r="r" b="b"/>
              <a:pathLst>
                <a:path h="605155">
                  <a:moveTo>
                    <a:pt x="0" y="0"/>
                  </a:moveTo>
                  <a:lnTo>
                    <a:pt x="0" y="604853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2780" y="1713453"/>
              <a:ext cx="127735" cy="12578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846649" y="1712368"/>
              <a:ext cx="0" cy="1605280"/>
            </a:xfrm>
            <a:custGeom>
              <a:avLst/>
              <a:gdLst/>
              <a:ahLst/>
              <a:cxnLst/>
              <a:rect l="l" t="t" r="r" b="b"/>
              <a:pathLst>
                <a:path h="1605279">
                  <a:moveTo>
                    <a:pt x="-82550" y="802395"/>
                  </a:moveTo>
                  <a:lnTo>
                    <a:pt x="82550" y="802395"/>
                  </a:lnTo>
                </a:path>
              </a:pathLst>
            </a:custGeom>
            <a:ln w="1604791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622747" y="3321393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447801" y="0"/>
                  </a:moveTo>
                  <a:lnTo>
                    <a:pt x="0" y="0"/>
                  </a:lnTo>
                  <a:lnTo>
                    <a:pt x="223900" y="447802"/>
                  </a:lnTo>
                  <a:lnTo>
                    <a:pt x="447801" y="0"/>
                  </a:lnTo>
                  <a:close/>
                </a:path>
              </a:pathLst>
            </a:custGeom>
            <a:solidFill>
              <a:srgbClr val="3A87FF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644900" y="876300"/>
            <a:ext cx="1145540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63500" marR="5080" indent="-50800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solidFill>
                  <a:srgbClr val="BB57BE"/>
                </a:solidFill>
                <a:latin typeface="Trebuchet MS"/>
                <a:cs typeface="Trebuchet MS"/>
              </a:rPr>
              <a:t>= </a:t>
            </a:r>
            <a:r>
              <a:rPr sz="1400" spc="-5" dirty="0">
                <a:solidFill>
                  <a:srgbClr val="BB57BE"/>
                </a:solidFill>
                <a:latin typeface="Trebuchet MS"/>
                <a:cs typeface="Trebuchet MS"/>
              </a:rPr>
              <a:t>negative</a:t>
            </a:r>
            <a:r>
              <a:rPr sz="1400" spc="-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BB57BE"/>
                </a:solidFill>
                <a:latin typeface="Trebuchet MS"/>
                <a:cs typeface="Trebuchet MS"/>
              </a:rPr>
              <a:t>log  </a:t>
            </a:r>
            <a:r>
              <a:rPr sz="1400" spc="-5" dirty="0">
                <a:solidFill>
                  <a:srgbClr val="BB57BE"/>
                </a:solidFill>
                <a:latin typeface="Trebuchet MS"/>
                <a:cs typeface="Trebuchet MS"/>
              </a:rPr>
              <a:t>prob of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BB57BE"/>
                </a:solidFill>
                <a:latin typeface="Trebuchet MS"/>
                <a:cs typeface="Trebuchet MS"/>
              </a:rPr>
              <a:t>“he”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979175" y="1338428"/>
            <a:ext cx="434975" cy="372745"/>
          </a:xfrm>
          <a:custGeom>
            <a:avLst/>
            <a:gdLst/>
            <a:ahLst/>
            <a:cxnLst/>
            <a:rect l="l" t="t" r="r" b="b"/>
            <a:pathLst>
              <a:path w="434975" h="372744">
                <a:moveTo>
                  <a:pt x="0" y="0"/>
                </a:moveTo>
                <a:lnTo>
                  <a:pt x="434811" y="0"/>
                </a:lnTo>
                <a:lnTo>
                  <a:pt x="434811" y="372571"/>
                </a:lnTo>
                <a:lnTo>
                  <a:pt x="0" y="37257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033785" y="1101745"/>
            <a:ext cx="6261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509" baseline="-39930" dirty="0">
                <a:latin typeface="Arial"/>
                <a:cs typeface="Arial"/>
              </a:rPr>
              <a:t>𝐽 </a:t>
            </a:r>
            <a:r>
              <a:rPr sz="2400" spc="240" baseline="-39930" dirty="0">
                <a:latin typeface="Arial"/>
                <a:cs typeface="Arial"/>
              </a:rPr>
              <a:t>=</a:t>
            </a:r>
            <a:r>
              <a:rPr sz="1600" u="heavy" spc="6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00" u="heavy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476874" y="1350868"/>
            <a:ext cx="503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480" baseline="-12152" dirty="0">
                <a:latin typeface="Arial"/>
                <a:cs typeface="Arial"/>
              </a:rPr>
              <a:t>𝑇</a:t>
            </a:r>
            <a:r>
              <a:rPr sz="2400" i="1" spc="-322" baseline="-12152" dirty="0">
                <a:latin typeface="Arial"/>
                <a:cs typeface="Arial"/>
              </a:rPr>
              <a:t> </a:t>
            </a:r>
            <a:r>
              <a:rPr sz="1600" spc="925" dirty="0">
                <a:latin typeface="Arial"/>
                <a:cs typeface="Arial"/>
              </a:rPr>
              <a:t>∑</a:t>
            </a:r>
            <a:endParaRPr sz="16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58684" y="1072383"/>
            <a:ext cx="10477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i="1" spc="-270" dirty="0">
                <a:latin typeface="Arial"/>
                <a:cs typeface="Arial"/>
              </a:rPr>
              <a:t>𝑇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689766" y="1552443"/>
            <a:ext cx="243204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i="1" spc="-625" dirty="0">
                <a:latin typeface="Arial"/>
                <a:cs typeface="Arial"/>
              </a:rPr>
              <a:t>𝑡</a:t>
            </a:r>
            <a:r>
              <a:rPr sz="1100" spc="135" dirty="0">
                <a:latin typeface="Arial"/>
                <a:cs typeface="Arial"/>
              </a:rPr>
              <a:t>=</a:t>
            </a:r>
            <a:r>
              <a:rPr sz="1100" spc="-45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963493" y="1245001"/>
            <a:ext cx="135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450" dirty="0">
                <a:latin typeface="Arial"/>
                <a:cs typeface="Arial"/>
              </a:rPr>
              <a:t>𝐽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066081" y="1354729"/>
            <a:ext cx="7112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i="1" spc="-630" dirty="0">
                <a:latin typeface="Arial"/>
                <a:cs typeface="Arial"/>
              </a:rPr>
              <a:t>𝑡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403600" y="1270000"/>
            <a:ext cx="145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rebuchet MS"/>
                <a:cs typeface="Trebuchet MS"/>
              </a:rPr>
              <a:t>=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090638" y="1270000"/>
            <a:ext cx="1114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478790" algn="l"/>
              </a:tabLst>
            </a:pPr>
            <a:r>
              <a:rPr sz="2400" i="1" spc="-330" baseline="3472" dirty="0">
                <a:latin typeface="Arial"/>
                <a:cs typeface="Arial"/>
              </a:rPr>
              <a:t>𝐽</a:t>
            </a:r>
            <a:r>
              <a:rPr sz="1650" spc="-330" baseline="-15151" dirty="0">
                <a:latin typeface="Arial"/>
                <a:cs typeface="Arial"/>
              </a:rPr>
              <a:t>1	</a:t>
            </a:r>
            <a:r>
              <a:rPr sz="1800" dirty="0">
                <a:latin typeface="Trebuchet MS"/>
                <a:cs typeface="Trebuchet MS"/>
              </a:rPr>
              <a:t>+ </a:t>
            </a:r>
            <a:r>
              <a:rPr sz="1600" i="1" spc="-220" dirty="0">
                <a:latin typeface="Arial"/>
                <a:cs typeface="Arial"/>
              </a:rPr>
              <a:t>𝐽</a:t>
            </a:r>
            <a:r>
              <a:rPr sz="1650" spc="-330" baseline="-20202" dirty="0">
                <a:latin typeface="Arial"/>
                <a:cs typeface="Arial"/>
              </a:rPr>
              <a:t>2</a:t>
            </a:r>
            <a:r>
              <a:rPr sz="1650" spc="-284" baseline="-20202" dirty="0">
                <a:latin typeface="Arial"/>
                <a:cs typeface="Arial"/>
              </a:rPr>
              <a:t> </a:t>
            </a:r>
            <a:r>
              <a:rPr sz="1800" dirty="0">
                <a:latin typeface="Trebuchet MS"/>
                <a:cs typeface="Trebuchet MS"/>
              </a:rPr>
              <a:t>+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320800" y="1270000"/>
            <a:ext cx="1491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54735" algn="l"/>
              </a:tabLst>
            </a:pPr>
            <a:r>
              <a:rPr sz="2400" i="1" spc="-330" baseline="3472" dirty="0">
                <a:latin typeface="Arial"/>
                <a:cs typeface="Arial"/>
              </a:rPr>
              <a:t>𝐽</a:t>
            </a:r>
            <a:r>
              <a:rPr sz="1650" spc="-330" baseline="-15151" dirty="0">
                <a:latin typeface="Arial"/>
                <a:cs typeface="Arial"/>
              </a:rPr>
              <a:t>3       </a:t>
            </a:r>
            <a:r>
              <a:rPr sz="1650" spc="-307" baseline="-15151" dirty="0">
                <a:latin typeface="Arial"/>
                <a:cs typeface="Arial"/>
              </a:rPr>
              <a:t> </a:t>
            </a:r>
            <a:r>
              <a:rPr sz="1800" dirty="0">
                <a:latin typeface="Trebuchet MS"/>
                <a:cs typeface="Trebuchet MS"/>
              </a:rPr>
              <a:t>+	+</a:t>
            </a:r>
            <a:r>
              <a:rPr sz="1800" spc="105" dirty="0">
                <a:latin typeface="Trebuchet MS"/>
                <a:cs typeface="Trebuchet MS"/>
              </a:rPr>
              <a:t> </a:t>
            </a:r>
            <a:r>
              <a:rPr sz="2400" i="1" spc="-330" baseline="1736" dirty="0">
                <a:latin typeface="Arial"/>
                <a:cs typeface="Arial"/>
              </a:rPr>
              <a:t>𝐽</a:t>
            </a:r>
            <a:r>
              <a:rPr sz="1650" spc="-330" baseline="-17676" dirty="0">
                <a:latin typeface="Arial"/>
                <a:cs typeface="Arial"/>
              </a:rPr>
              <a:t>5</a:t>
            </a:r>
            <a:endParaRPr sz="1650" baseline="-17676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914417" y="876300"/>
            <a:ext cx="1535430" cy="693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362585" marR="30480" indent="12700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solidFill>
                  <a:srgbClr val="BB57BE"/>
                </a:solidFill>
                <a:latin typeface="Trebuchet MS"/>
                <a:cs typeface="Trebuchet MS"/>
              </a:rPr>
              <a:t>= </a:t>
            </a:r>
            <a:r>
              <a:rPr sz="1400" spc="-5" dirty="0">
                <a:solidFill>
                  <a:srgbClr val="BB57BE"/>
                </a:solidFill>
                <a:latin typeface="Trebuchet MS"/>
                <a:cs typeface="Trebuchet MS"/>
              </a:rPr>
              <a:t>negative</a:t>
            </a:r>
            <a:r>
              <a:rPr sz="1400" spc="-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BB57BE"/>
                </a:solidFill>
                <a:latin typeface="Trebuchet MS"/>
                <a:cs typeface="Trebuchet MS"/>
              </a:rPr>
              <a:t>log  </a:t>
            </a:r>
            <a:r>
              <a:rPr sz="1400" spc="-5" dirty="0">
                <a:solidFill>
                  <a:srgbClr val="BB57BE"/>
                </a:solidFill>
                <a:latin typeface="Trebuchet MS"/>
                <a:cs typeface="Trebuchet MS"/>
              </a:rPr>
              <a:t>prob of</a:t>
            </a:r>
            <a:r>
              <a:rPr sz="1400" spc="-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BB57BE"/>
                </a:solidFill>
                <a:latin typeface="Trebuchet MS"/>
                <a:cs typeface="Trebuchet MS"/>
              </a:rPr>
              <a:t>&lt;END&gt;</a:t>
            </a:r>
            <a:endParaRPr sz="1400">
              <a:latin typeface="Trebuchet MS"/>
              <a:cs typeface="Trebuchet MS"/>
            </a:endParaRPr>
          </a:p>
          <a:p>
            <a:pPr marL="63500">
              <a:lnSpc>
                <a:spcPts val="1939"/>
              </a:lnSpc>
              <a:tabLst>
                <a:tab pos="734060" algn="l"/>
              </a:tabLst>
            </a:pPr>
            <a:r>
              <a:rPr sz="1800" dirty="0">
                <a:latin typeface="Trebuchet MS"/>
                <a:cs typeface="Trebuchet MS"/>
              </a:rPr>
              <a:t>+</a:t>
            </a:r>
            <a:r>
              <a:rPr sz="1800" spc="290" dirty="0">
                <a:latin typeface="Trebuchet MS"/>
                <a:cs typeface="Trebuchet MS"/>
              </a:rPr>
              <a:t> </a:t>
            </a:r>
            <a:r>
              <a:rPr sz="2400" i="1" spc="-330" baseline="1736" dirty="0">
                <a:latin typeface="Arial"/>
                <a:cs typeface="Arial"/>
              </a:rPr>
              <a:t>𝐽</a:t>
            </a:r>
            <a:r>
              <a:rPr sz="1650" spc="-330" baseline="-17676" dirty="0">
                <a:latin typeface="Arial"/>
                <a:cs typeface="Arial"/>
              </a:rPr>
              <a:t>6	</a:t>
            </a:r>
            <a:r>
              <a:rPr sz="1800" spc="-110" dirty="0">
                <a:latin typeface="Trebuchet MS"/>
                <a:cs typeface="Trebuchet MS"/>
              </a:rPr>
              <a:t>+</a:t>
            </a:r>
            <a:r>
              <a:rPr sz="1600" i="1" spc="-110" dirty="0">
                <a:latin typeface="Arial"/>
                <a:cs typeface="Arial"/>
              </a:rPr>
              <a:t>𝐽</a:t>
            </a:r>
            <a:r>
              <a:rPr sz="1650" spc="-165" baseline="-20202" dirty="0">
                <a:latin typeface="Arial"/>
                <a:cs typeface="Arial"/>
              </a:rPr>
              <a:t>7</a:t>
            </a:r>
            <a:endParaRPr sz="1650" baseline="-20202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641696" y="1337223"/>
            <a:ext cx="434975" cy="377190"/>
          </a:xfrm>
          <a:custGeom>
            <a:avLst/>
            <a:gdLst/>
            <a:ahLst/>
            <a:cxnLst/>
            <a:rect l="l" t="t" r="r" b="b"/>
            <a:pathLst>
              <a:path w="434975" h="377189">
                <a:moveTo>
                  <a:pt x="0" y="0"/>
                </a:moveTo>
                <a:lnTo>
                  <a:pt x="434811" y="0"/>
                </a:lnTo>
                <a:lnTo>
                  <a:pt x="434811" y="376719"/>
                </a:lnTo>
                <a:lnTo>
                  <a:pt x="0" y="37671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486400" y="863600"/>
            <a:ext cx="1193165" cy="44195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25400">
              <a:lnSpc>
                <a:spcPts val="1600"/>
              </a:lnSpc>
              <a:spcBef>
                <a:spcPts val="219"/>
              </a:spcBef>
            </a:pPr>
            <a:r>
              <a:rPr sz="1400" dirty="0">
                <a:solidFill>
                  <a:srgbClr val="BB57BE"/>
                </a:solidFill>
                <a:latin typeface="Trebuchet MS"/>
                <a:cs typeface="Trebuchet MS"/>
              </a:rPr>
              <a:t>= </a:t>
            </a:r>
            <a:r>
              <a:rPr sz="1400" spc="-5" dirty="0">
                <a:solidFill>
                  <a:srgbClr val="BB57BE"/>
                </a:solidFill>
                <a:latin typeface="Trebuchet MS"/>
                <a:cs typeface="Trebuchet MS"/>
              </a:rPr>
              <a:t>negative </a:t>
            </a:r>
            <a:r>
              <a:rPr sz="1400" dirty="0">
                <a:solidFill>
                  <a:srgbClr val="BB57BE"/>
                </a:solidFill>
                <a:latin typeface="Trebuchet MS"/>
                <a:cs typeface="Trebuchet MS"/>
              </a:rPr>
              <a:t>log  </a:t>
            </a:r>
            <a:r>
              <a:rPr sz="1400" spc="-5" dirty="0">
                <a:solidFill>
                  <a:srgbClr val="BB57BE"/>
                </a:solidFill>
                <a:latin typeface="Trebuchet MS"/>
                <a:cs typeface="Trebuchet MS"/>
              </a:rPr>
              <a:t>prob of</a:t>
            </a:r>
            <a:r>
              <a:rPr sz="1400" spc="-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BB57BE"/>
                </a:solidFill>
                <a:latin typeface="Trebuchet MS"/>
                <a:cs typeface="Trebuchet MS"/>
              </a:rPr>
              <a:t>“with”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24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32219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Greedy</a:t>
            </a:r>
            <a:r>
              <a:rPr sz="3200" spc="-70" dirty="0"/>
              <a:t> </a:t>
            </a:r>
            <a:r>
              <a:rPr sz="3200" spc="-5" dirty="0"/>
              <a:t>decoding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95247"/>
            <a:ext cx="8415020" cy="7308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42900" marR="5080" indent="-330200">
              <a:lnSpc>
                <a:spcPts val="2700"/>
              </a:lnSpc>
              <a:spcBef>
                <a:spcPts val="315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spc="-40" dirty="0">
                <a:latin typeface="Trebuchet MS"/>
                <a:cs typeface="Trebuchet MS"/>
              </a:rPr>
              <a:t>We </a:t>
            </a:r>
            <a:r>
              <a:rPr sz="2350" spc="10" dirty="0">
                <a:latin typeface="Trebuchet MS"/>
                <a:cs typeface="Trebuchet MS"/>
              </a:rPr>
              <a:t>saw how to generate </a:t>
            </a:r>
            <a:r>
              <a:rPr sz="2350" spc="5" dirty="0">
                <a:latin typeface="Trebuchet MS"/>
                <a:cs typeface="Trebuchet MS"/>
              </a:rPr>
              <a:t>(or </a:t>
            </a:r>
            <a:r>
              <a:rPr sz="2350" spc="10" dirty="0">
                <a:latin typeface="Trebuchet MS"/>
                <a:cs typeface="Trebuchet MS"/>
              </a:rPr>
              <a:t>“decode”) the target sentence  by taking argmax on each step </a:t>
            </a:r>
            <a:r>
              <a:rPr sz="2350" spc="5" dirty="0">
                <a:latin typeface="Trebuchet MS"/>
                <a:cs typeface="Trebuchet MS"/>
              </a:rPr>
              <a:t>of </a:t>
            </a:r>
            <a:r>
              <a:rPr sz="2350" spc="10" dirty="0">
                <a:latin typeface="Trebuchet MS"/>
                <a:cs typeface="Trebuchet MS"/>
              </a:rPr>
              <a:t>the</a:t>
            </a:r>
            <a:r>
              <a:rPr sz="2350" spc="-30" dirty="0">
                <a:latin typeface="Trebuchet MS"/>
                <a:cs typeface="Trebuchet MS"/>
              </a:rPr>
              <a:t> </a:t>
            </a:r>
            <a:r>
              <a:rPr sz="2350" spc="10" dirty="0">
                <a:latin typeface="Trebuchet MS"/>
                <a:cs typeface="Trebuchet MS"/>
              </a:rPr>
              <a:t>decoder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956047"/>
            <a:ext cx="13144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i="1" spc="5" dirty="0">
                <a:solidFill>
                  <a:srgbClr val="CC0000"/>
                </a:solidFill>
                <a:latin typeface="Times New Roman"/>
                <a:cs typeface="Times New Roman"/>
              </a:rPr>
              <a:t>•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5718047"/>
            <a:ext cx="131445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i="1" spc="5" dirty="0">
                <a:solidFill>
                  <a:srgbClr val="CC0000"/>
                </a:solidFill>
                <a:latin typeface="Times New Roman"/>
                <a:cs typeface="Times New Roman"/>
              </a:rPr>
              <a:t>•</a:t>
            </a:r>
            <a:endParaRPr sz="23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00894" y="2533178"/>
            <a:ext cx="1511300" cy="2071370"/>
            <a:chOff x="2700894" y="2533178"/>
            <a:chExt cx="1511300" cy="20713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4599" y="3262296"/>
              <a:ext cx="125340" cy="1316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4599" y="3431150"/>
              <a:ext cx="125340" cy="1316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4599" y="3600004"/>
              <a:ext cx="125340" cy="1316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4599" y="3768859"/>
              <a:ext cx="125340" cy="1316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10419" y="3196960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43283" y="4035400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9415" y="3976472"/>
              <a:ext cx="127735" cy="1257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76147" y="3586717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5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5060" y="3522849"/>
              <a:ext cx="125779" cy="1277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5021" y="3271064"/>
              <a:ext cx="125340" cy="1316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5021" y="3439919"/>
              <a:ext cx="125340" cy="1316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5021" y="3608773"/>
              <a:ext cx="125340" cy="1316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5021" y="3777627"/>
              <a:ext cx="125340" cy="1316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20839" y="3205730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53703" y="4044169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9836" y="3985242"/>
              <a:ext cx="127734" cy="12577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586567" y="3595485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5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5482" y="3531618"/>
              <a:ext cx="125779" cy="12773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0690" y="3262296"/>
              <a:ext cx="125340" cy="1316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0690" y="3431150"/>
              <a:ext cx="125340" cy="1316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0690" y="3600004"/>
              <a:ext cx="125340" cy="1316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10690" y="3768859"/>
              <a:ext cx="125340" cy="1316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936510" y="3196960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69374" y="4035400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5506" y="3976472"/>
              <a:ext cx="127735" cy="12577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9415" y="2533178"/>
              <a:ext cx="127735" cy="125779"/>
            </a:xfrm>
            <a:prstGeom prst="rect">
              <a:avLst/>
            </a:prstGeom>
          </p:spPr>
        </p:pic>
      </p:grpSp>
      <p:sp>
        <p:nvSpPr>
          <p:cNvPr id="33" name="object 33"/>
          <p:cNvSpPr/>
          <p:nvPr/>
        </p:nvSpPr>
        <p:spPr>
          <a:xfrm>
            <a:off x="2843283" y="2592106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5">
                <a:moveTo>
                  <a:pt x="0" y="0"/>
                </a:moveTo>
                <a:lnTo>
                  <a:pt x="0" y="604854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717800" y="2197100"/>
            <a:ext cx="883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</a:tabLst>
            </a:pPr>
            <a:r>
              <a:rPr sz="1600" i="1" dirty="0">
                <a:latin typeface="Trebuchet MS"/>
                <a:cs typeface="Trebuchet MS"/>
              </a:rPr>
              <a:t>he	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88952" y="26058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53703" y="2600875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5">
                <a:moveTo>
                  <a:pt x="0" y="0"/>
                </a:moveTo>
                <a:lnTo>
                  <a:pt x="0" y="604854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2919816" y="2536047"/>
            <a:ext cx="598170" cy="2070100"/>
            <a:chOff x="2919816" y="2536047"/>
            <a:chExt cx="598170" cy="2070100"/>
          </a:xfrm>
        </p:grpSpPr>
        <p:sp>
          <p:nvSpPr>
            <p:cNvPr id="38" name="object 38"/>
            <p:cNvSpPr/>
            <p:nvPr/>
          </p:nvSpPr>
          <p:spPr>
            <a:xfrm>
              <a:off x="2934103" y="2550335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10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72766" y="4428600"/>
              <a:ext cx="163572" cy="1770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89836" y="2541948"/>
              <a:ext cx="127734" cy="12577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185852" y="26058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074554" y="2595428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5">
                <a:moveTo>
                  <a:pt x="0" y="0"/>
                </a:moveTo>
                <a:lnTo>
                  <a:pt x="0" y="604854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3542443" y="2527660"/>
            <a:ext cx="596265" cy="2070100"/>
            <a:chOff x="3542443" y="2527660"/>
            <a:chExt cx="596265" cy="2070100"/>
          </a:xfrm>
        </p:grpSpPr>
        <p:sp>
          <p:nvSpPr>
            <p:cNvPr id="44" name="object 44"/>
            <p:cNvSpPr/>
            <p:nvPr/>
          </p:nvSpPr>
          <p:spPr>
            <a:xfrm>
              <a:off x="3556731" y="2541948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10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5392" y="4420212"/>
              <a:ext cx="163573" cy="17708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0687" y="2536501"/>
              <a:ext cx="127734" cy="125779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3808152" y="25931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60800" y="2184400"/>
            <a:ext cx="1457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8165" algn="l"/>
                <a:tab pos="1337310" algn="l"/>
              </a:tabLst>
            </a:pPr>
            <a:r>
              <a:rPr sz="1600" i="1" dirty="0">
                <a:latin typeface="Trebuchet MS"/>
                <a:cs typeface="Trebuchet MS"/>
              </a:rPr>
              <a:t>me	</a:t>
            </a:r>
            <a:r>
              <a:rPr sz="1600" i="1" spc="-5" dirty="0">
                <a:latin typeface="Trebuchet MS"/>
                <a:cs typeface="Trebuchet MS"/>
              </a:rPr>
              <a:t>wi</a:t>
            </a:r>
            <a:r>
              <a:rPr sz="1600" i="1" dirty="0">
                <a:latin typeface="Trebuchet MS"/>
                <a:cs typeface="Trebuchet MS"/>
              </a:rPr>
              <a:t>th	a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172542" y="2492660"/>
            <a:ext cx="2463165" cy="2102485"/>
            <a:chOff x="4172542" y="2492660"/>
            <a:chExt cx="2463165" cy="2102485"/>
          </a:xfrm>
        </p:grpSpPr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2238" y="2533178"/>
              <a:ext cx="2432893" cy="206166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186830" y="2530720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10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5492" y="4408984"/>
              <a:ext cx="163573" cy="17708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782465" y="2530720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10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1128" y="4408984"/>
              <a:ext cx="163573" cy="1770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392847" y="2506948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10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1510" y="4385213"/>
              <a:ext cx="163572" cy="17708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986835" y="2530718"/>
              <a:ext cx="435609" cy="1979930"/>
            </a:xfrm>
            <a:custGeom>
              <a:avLst/>
              <a:gdLst/>
              <a:ahLst/>
              <a:cxnLst/>
              <a:rect l="l" t="t" r="r" b="b"/>
              <a:pathLst>
                <a:path w="435610" h="1979929">
                  <a:moveTo>
                    <a:pt x="0" y="0"/>
                  </a:moveTo>
                  <a:lnTo>
                    <a:pt x="432514" y="1965358"/>
                  </a:lnTo>
                  <a:lnTo>
                    <a:pt x="435585" y="1979312"/>
                  </a:lnTo>
                </a:path>
              </a:pathLst>
            </a:custGeom>
            <a:ln w="28574">
              <a:solidFill>
                <a:srgbClr val="FF8AD8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25498" y="4408983"/>
              <a:ext cx="163572" cy="177088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635000" y="4549892"/>
            <a:ext cx="7995284" cy="154305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828800">
              <a:lnSpc>
                <a:spcPct val="100000"/>
              </a:lnSpc>
              <a:spcBef>
                <a:spcPts val="575"/>
              </a:spcBef>
              <a:tabLst>
                <a:tab pos="3301365" algn="l"/>
                <a:tab pos="3796665" algn="l"/>
                <a:tab pos="4564380" algn="l"/>
                <a:tab pos="5465445" algn="l"/>
              </a:tabLst>
            </a:pPr>
            <a:r>
              <a:rPr sz="2400" i="1" spc="-60" baseline="-3472" dirty="0">
                <a:latin typeface="Trebuchet MS"/>
                <a:cs typeface="Trebuchet MS"/>
              </a:rPr>
              <a:t>&lt;START&gt; </a:t>
            </a:r>
            <a:r>
              <a:rPr sz="2400" i="1" spc="22" baseline="-3472" dirty="0">
                <a:latin typeface="Trebuchet MS"/>
                <a:cs typeface="Trebuchet MS"/>
              </a:rPr>
              <a:t> </a:t>
            </a:r>
            <a:r>
              <a:rPr sz="1600" i="1" dirty="0">
                <a:latin typeface="Trebuchet MS"/>
                <a:cs typeface="Trebuchet MS"/>
              </a:rPr>
              <a:t>he	</a:t>
            </a:r>
            <a:r>
              <a:rPr sz="1600" i="1" spc="-5" dirty="0">
                <a:latin typeface="Trebuchet MS"/>
                <a:cs typeface="Trebuchet MS"/>
              </a:rPr>
              <a:t>hit	me	with	</a:t>
            </a:r>
            <a:r>
              <a:rPr sz="1600" i="1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  <a:p>
            <a:pPr marL="50800" marR="43180">
              <a:lnSpc>
                <a:spcPts val="2700"/>
              </a:lnSpc>
              <a:spcBef>
                <a:spcPts val="920"/>
              </a:spcBef>
            </a:pPr>
            <a:r>
              <a:rPr sz="2350" spc="10" dirty="0">
                <a:latin typeface="Trebuchet MS"/>
                <a:cs typeface="Trebuchet MS"/>
              </a:rPr>
              <a:t>This </a:t>
            </a:r>
            <a:r>
              <a:rPr sz="2350" spc="5" dirty="0">
                <a:latin typeface="Trebuchet MS"/>
                <a:cs typeface="Trebuchet MS"/>
              </a:rPr>
              <a:t>is </a:t>
            </a:r>
            <a:r>
              <a:rPr sz="2350" spc="10" dirty="0">
                <a:solidFill>
                  <a:srgbClr val="BB57BE"/>
                </a:solidFill>
                <a:latin typeface="Trebuchet MS"/>
                <a:cs typeface="Trebuchet MS"/>
              </a:rPr>
              <a:t>greedy decoding </a:t>
            </a:r>
            <a:r>
              <a:rPr sz="2350" spc="-125" dirty="0">
                <a:latin typeface="Trebuchet MS"/>
                <a:cs typeface="Trebuchet MS"/>
              </a:rPr>
              <a:t>(tak</a:t>
            </a:r>
            <a:r>
              <a:rPr sz="2400" i="1" spc="-187" baseline="52083" dirty="0">
                <a:latin typeface="Trebuchet MS"/>
                <a:cs typeface="Trebuchet MS"/>
              </a:rPr>
              <a:t>p</a:t>
            </a:r>
            <a:r>
              <a:rPr sz="2350" spc="-125" dirty="0">
                <a:latin typeface="Trebuchet MS"/>
                <a:cs typeface="Trebuchet MS"/>
              </a:rPr>
              <a:t>e</a:t>
            </a:r>
            <a:r>
              <a:rPr sz="2400" i="1" spc="-187" baseline="52083" dirty="0">
                <a:latin typeface="Trebuchet MS"/>
                <a:cs typeface="Trebuchet MS"/>
              </a:rPr>
              <a:t>ie</a:t>
            </a:r>
            <a:r>
              <a:rPr sz="2350" spc="-125" dirty="0">
                <a:latin typeface="Trebuchet MS"/>
                <a:cs typeface="Trebuchet MS"/>
              </a:rPr>
              <a:t>most </a:t>
            </a:r>
            <a:r>
              <a:rPr sz="2350" spc="5" dirty="0">
                <a:latin typeface="Trebuchet MS"/>
                <a:cs typeface="Trebuchet MS"/>
              </a:rPr>
              <a:t>probable </a:t>
            </a:r>
            <a:r>
              <a:rPr sz="2350" spc="10" dirty="0">
                <a:latin typeface="Trebuchet MS"/>
                <a:cs typeface="Trebuchet MS"/>
              </a:rPr>
              <a:t>word on </a:t>
            </a:r>
            <a:r>
              <a:rPr sz="2350" spc="5" dirty="0">
                <a:latin typeface="Trebuchet MS"/>
                <a:cs typeface="Trebuchet MS"/>
              </a:rPr>
              <a:t>each  step)</a:t>
            </a:r>
            <a:endParaRPr sz="235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  <a:spcBef>
                <a:spcPts val="409"/>
              </a:spcBef>
            </a:pPr>
            <a:r>
              <a:rPr sz="2350" b="1" spc="10" dirty="0">
                <a:solidFill>
                  <a:srgbClr val="C00000"/>
                </a:solidFill>
                <a:latin typeface="Trebuchet MS"/>
                <a:cs typeface="Trebuchet MS"/>
              </a:rPr>
              <a:t>Problems with this</a:t>
            </a:r>
            <a:r>
              <a:rPr sz="2350" b="1" spc="-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350" b="1" spc="10" dirty="0">
                <a:solidFill>
                  <a:srgbClr val="C00000"/>
                </a:solidFill>
                <a:latin typeface="Trebuchet MS"/>
                <a:cs typeface="Trebuchet MS"/>
              </a:rPr>
              <a:t>method?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60" name="object 60"/>
          <p:cNvSpPr txBox="1"/>
          <p:nvPr/>
        </p:nvSpPr>
        <p:spPr>
          <a:xfrm>
            <a:off x="5720846" y="2184400"/>
            <a:ext cx="1069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0059" algn="l"/>
              </a:tabLst>
            </a:pPr>
            <a:r>
              <a:rPr sz="1600" i="1" dirty="0">
                <a:latin typeface="Trebuchet MS"/>
                <a:cs typeface="Trebuchet MS"/>
              </a:rPr>
              <a:t>p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e	</a:t>
            </a:r>
            <a:r>
              <a:rPr sz="1600" i="1" spc="-5" dirty="0">
                <a:latin typeface="Trebuchet MS"/>
                <a:cs typeface="Trebuchet MS"/>
              </a:rPr>
              <a:t>&lt;END&gt;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443152" y="25931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52752" y="25931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49652" y="25931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259252" y="2593113"/>
            <a:ext cx="232410" cy="607695"/>
          </a:xfrm>
          <a:prstGeom prst="rect">
            <a:avLst/>
          </a:prstGeom>
        </p:spPr>
        <p:txBody>
          <a:bodyPr vert="vert270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7F7F7F"/>
                </a:solidFill>
                <a:latin typeface="Trebuchet MS"/>
                <a:cs typeface="Trebuchet MS"/>
              </a:rPr>
              <a:t>argmax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5996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Problems with </a:t>
            </a:r>
            <a:r>
              <a:rPr sz="3200" dirty="0"/>
              <a:t>greedy</a:t>
            </a:r>
            <a:r>
              <a:rPr sz="3200" spc="-35" dirty="0"/>
              <a:t> </a:t>
            </a:r>
            <a:r>
              <a:rPr sz="3200" spc="-5" dirty="0"/>
              <a:t>decoding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38860"/>
            <a:ext cx="6833234" cy="17653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rebuchet MS"/>
                <a:cs typeface="Trebuchet MS"/>
              </a:rPr>
              <a:t>Greedy decoding </a:t>
            </a:r>
            <a:r>
              <a:rPr sz="2400" dirty="0">
                <a:latin typeface="Trebuchet MS"/>
                <a:cs typeface="Trebuchet MS"/>
              </a:rPr>
              <a:t>has no </a:t>
            </a:r>
            <a:r>
              <a:rPr sz="2400" spc="-5" dirty="0">
                <a:latin typeface="Trebuchet MS"/>
                <a:cs typeface="Trebuchet MS"/>
              </a:rPr>
              <a:t>way </a:t>
            </a:r>
            <a:r>
              <a:rPr sz="2400" dirty="0">
                <a:latin typeface="Trebuchet MS"/>
                <a:cs typeface="Trebuchet MS"/>
              </a:rPr>
              <a:t>to </a:t>
            </a:r>
            <a:r>
              <a:rPr sz="2400" spc="-5" dirty="0">
                <a:latin typeface="Trebuchet MS"/>
                <a:cs typeface="Trebuchet MS"/>
              </a:rPr>
              <a:t>undo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decisions!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Input</a:t>
            </a:r>
            <a:r>
              <a:rPr sz="2400" dirty="0">
                <a:latin typeface="Trebuchet MS"/>
                <a:cs typeface="Trebuchet MS"/>
              </a:rPr>
              <a:t>: </a:t>
            </a:r>
            <a:r>
              <a:rPr sz="2400" i="1" spc="-5" dirty="0">
                <a:latin typeface="Trebuchet MS"/>
                <a:cs typeface="Trebuchet MS"/>
              </a:rPr>
              <a:t>il </a:t>
            </a:r>
            <a:r>
              <a:rPr sz="2400" i="1" dirty="0">
                <a:latin typeface="Trebuchet MS"/>
                <a:cs typeface="Trebuchet MS"/>
              </a:rPr>
              <a:t>a </a:t>
            </a:r>
            <a:r>
              <a:rPr sz="2400" i="1" spc="-5" dirty="0">
                <a:latin typeface="Trebuchet MS"/>
                <a:cs typeface="Trebuchet MS"/>
              </a:rPr>
              <a:t>m’entarté </a:t>
            </a:r>
            <a:r>
              <a:rPr sz="1800" i="1" spc="-5" dirty="0">
                <a:latin typeface="Trebuchet MS"/>
                <a:cs typeface="Trebuchet MS"/>
              </a:rPr>
              <a:t>(he hit </a:t>
            </a:r>
            <a:r>
              <a:rPr sz="1800" i="1" dirty="0">
                <a:latin typeface="Trebuchet MS"/>
                <a:cs typeface="Trebuchet MS"/>
              </a:rPr>
              <a:t>me </a:t>
            </a:r>
            <a:r>
              <a:rPr sz="1800" i="1" spc="-5" dirty="0">
                <a:latin typeface="Trebuchet MS"/>
                <a:cs typeface="Trebuchet MS"/>
              </a:rPr>
              <a:t>with </a:t>
            </a:r>
            <a:r>
              <a:rPr sz="1800" i="1" dirty="0">
                <a:latin typeface="Trebuchet MS"/>
                <a:cs typeface="Trebuchet MS"/>
              </a:rPr>
              <a:t>a</a:t>
            </a:r>
            <a:r>
              <a:rPr sz="1800" i="1" spc="240" dirty="0">
                <a:latin typeface="Trebuchet MS"/>
                <a:cs typeface="Trebuchet MS"/>
              </a:rPr>
              <a:t> </a:t>
            </a:r>
            <a:r>
              <a:rPr sz="1800" i="1" spc="-5" dirty="0">
                <a:latin typeface="Trebuchet MS"/>
                <a:cs typeface="Trebuchet MS"/>
              </a:rPr>
              <a:t>pie)</a:t>
            </a:r>
            <a:endParaRPr sz="18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  <a:tab pos="2159000" algn="l"/>
              </a:tabLst>
            </a:pPr>
            <a:r>
              <a:rPr sz="2400" dirty="0">
                <a:latin typeface="Century Gothic"/>
                <a:cs typeface="Century Gothic"/>
              </a:rPr>
              <a:t>→</a:t>
            </a:r>
            <a:r>
              <a:rPr sz="2400" spc="-45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Trebuchet MS"/>
                <a:cs typeface="Trebuchet MS"/>
              </a:rPr>
              <a:t>he </a:t>
            </a:r>
            <a:r>
              <a:rPr sz="2400" i="1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  <a:tab pos="2642235" algn="l"/>
              </a:tabLst>
            </a:pPr>
            <a:r>
              <a:rPr sz="2400" dirty="0">
                <a:latin typeface="Century Gothic"/>
                <a:cs typeface="Century Gothic"/>
              </a:rPr>
              <a:t>→ </a:t>
            </a:r>
            <a:r>
              <a:rPr sz="2400" i="1" dirty="0">
                <a:latin typeface="Trebuchet MS"/>
                <a:cs typeface="Trebuchet MS"/>
              </a:rPr>
              <a:t>he</a:t>
            </a:r>
            <a:r>
              <a:rPr sz="2400" i="1" spc="-35" dirty="0">
                <a:latin typeface="Trebuchet MS"/>
                <a:cs typeface="Trebuchet MS"/>
              </a:rPr>
              <a:t> </a:t>
            </a:r>
            <a:r>
              <a:rPr sz="2400" i="1" spc="-5" dirty="0">
                <a:latin typeface="Trebuchet MS"/>
                <a:cs typeface="Trebuchet MS"/>
              </a:rPr>
              <a:t>hit </a:t>
            </a:r>
            <a:r>
              <a:rPr sz="2400" i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2844800"/>
            <a:ext cx="2450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3A87FF"/>
              </a:buClr>
              <a:buFont typeface="Times New Roman"/>
              <a:buChar char="•"/>
              <a:tabLst>
                <a:tab pos="241300" algn="l"/>
                <a:tab pos="2436495" algn="l"/>
              </a:tabLst>
            </a:pPr>
            <a:r>
              <a:rPr sz="2400" dirty="0">
                <a:latin typeface="Century Gothic"/>
                <a:cs typeface="Century Gothic"/>
              </a:rPr>
              <a:t>→ </a:t>
            </a:r>
            <a:r>
              <a:rPr sz="2400" i="1" dirty="0">
                <a:latin typeface="Trebuchet MS"/>
                <a:cs typeface="Trebuchet MS"/>
              </a:rPr>
              <a:t>he </a:t>
            </a:r>
            <a:r>
              <a:rPr sz="2400" i="1" spc="-5" dirty="0">
                <a:latin typeface="Trebuchet MS"/>
                <a:cs typeface="Trebuchet MS"/>
              </a:rPr>
              <a:t>hit</a:t>
            </a:r>
            <a:r>
              <a:rPr sz="2400" i="1" spc="-35" dirty="0"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C00000"/>
                </a:solidFill>
                <a:latin typeface="Trebuchet MS"/>
                <a:cs typeface="Trebuchet MS"/>
              </a:rPr>
              <a:t>a </a:t>
            </a:r>
            <a:r>
              <a:rPr sz="2400" i="1" u="heavy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	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00500" y="2921000"/>
            <a:ext cx="3164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(whoops! 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no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going back now…)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632200"/>
            <a:ext cx="2480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rebuchet MS"/>
                <a:cs typeface="Trebuchet MS"/>
              </a:rPr>
              <a:t>How </a:t>
            </a:r>
            <a:r>
              <a:rPr sz="2400" dirty="0">
                <a:latin typeface="Trebuchet MS"/>
                <a:cs typeface="Trebuchet MS"/>
              </a:rPr>
              <a:t>to </a:t>
            </a:r>
            <a:r>
              <a:rPr sz="2400" spc="-5" dirty="0">
                <a:latin typeface="Trebuchet MS"/>
                <a:cs typeface="Trebuchet MS"/>
              </a:rPr>
              <a:t>fix</a:t>
            </a:r>
            <a:r>
              <a:rPr sz="2400" spc="-7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this?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5288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Exhaustive </a:t>
            </a:r>
            <a:r>
              <a:rPr sz="3200" dirty="0"/>
              <a:t>search</a:t>
            </a:r>
            <a:r>
              <a:rPr sz="3200" spc="-70" dirty="0"/>
              <a:t> </a:t>
            </a:r>
            <a:r>
              <a:rPr sz="3200" dirty="0"/>
              <a:t>decoding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7705090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rebuchet MS"/>
                <a:cs typeface="Trebuchet MS"/>
              </a:rPr>
              <a:t>Ideally we want </a:t>
            </a:r>
            <a:r>
              <a:rPr sz="2400" dirty="0">
                <a:latin typeface="Trebuchet MS"/>
                <a:cs typeface="Trebuchet MS"/>
              </a:rPr>
              <a:t>to </a:t>
            </a:r>
            <a:r>
              <a:rPr sz="2400" spc="-5" dirty="0">
                <a:latin typeface="Trebuchet MS"/>
                <a:cs typeface="Trebuchet MS"/>
              </a:rPr>
              <a:t>find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(length </a:t>
            </a:r>
            <a:r>
              <a:rPr sz="2400" i="1" dirty="0">
                <a:latin typeface="Trebuchet MS"/>
                <a:cs typeface="Trebuchet MS"/>
              </a:rPr>
              <a:t>T</a:t>
            </a:r>
            <a:r>
              <a:rPr sz="2400" dirty="0">
                <a:latin typeface="Trebuchet MS"/>
                <a:cs typeface="Trebuchet MS"/>
              </a:rPr>
              <a:t>) </a:t>
            </a:r>
            <a:r>
              <a:rPr sz="2400" spc="-5" dirty="0">
                <a:latin typeface="Trebuchet MS"/>
                <a:cs typeface="Trebuchet MS"/>
              </a:rPr>
              <a:t>translation </a:t>
            </a:r>
            <a:r>
              <a:rPr sz="2400" i="1" dirty="0">
                <a:latin typeface="Trebuchet MS"/>
                <a:cs typeface="Trebuchet MS"/>
              </a:rPr>
              <a:t>y </a:t>
            </a:r>
            <a:r>
              <a:rPr sz="2400" spc="-5" dirty="0">
                <a:latin typeface="Trebuchet MS"/>
                <a:cs typeface="Trebuchet MS"/>
              </a:rPr>
              <a:t>that  </a:t>
            </a:r>
            <a:r>
              <a:rPr sz="2400" dirty="0">
                <a:latin typeface="Trebuchet MS"/>
                <a:cs typeface="Trebuchet MS"/>
              </a:rPr>
              <a:t>maximizes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500" y="3743452"/>
            <a:ext cx="8128000" cy="15017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380365" algn="l"/>
                <a:tab pos="381000" algn="l"/>
              </a:tabLst>
            </a:pPr>
            <a:r>
              <a:rPr sz="2400" spc="-55" dirty="0">
                <a:latin typeface="Trebuchet MS"/>
                <a:cs typeface="Trebuchet MS"/>
              </a:rPr>
              <a:t>We </a:t>
            </a:r>
            <a:r>
              <a:rPr sz="2400" spc="-5" dirty="0">
                <a:latin typeface="Trebuchet MS"/>
                <a:cs typeface="Trebuchet MS"/>
              </a:rPr>
              <a:t>could </a:t>
            </a:r>
            <a:r>
              <a:rPr sz="2400" dirty="0">
                <a:latin typeface="Trebuchet MS"/>
                <a:cs typeface="Trebuchet MS"/>
              </a:rPr>
              <a:t>try </a:t>
            </a:r>
            <a:r>
              <a:rPr sz="2400" spc="-5" dirty="0">
                <a:latin typeface="Trebuchet MS"/>
                <a:cs typeface="Trebuchet MS"/>
              </a:rPr>
              <a:t>computing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all possible sequences</a:t>
            </a:r>
            <a:r>
              <a:rPr sz="2400" spc="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  <a:p>
            <a:pPr marL="723900" marR="30480" lvl="1" indent="-228600">
              <a:lnSpc>
                <a:spcPts val="2300"/>
              </a:lnSpc>
              <a:spcBef>
                <a:spcPts val="680"/>
              </a:spcBef>
              <a:buClr>
                <a:srgbClr val="3A87FF"/>
              </a:buClr>
              <a:buFont typeface="Times New Roman"/>
              <a:buChar char="•"/>
              <a:tabLst>
                <a:tab pos="723265" algn="l"/>
                <a:tab pos="723900" algn="l"/>
              </a:tabLst>
            </a:pPr>
            <a:r>
              <a:rPr sz="2000" dirty="0">
                <a:latin typeface="Trebuchet MS"/>
                <a:cs typeface="Trebuchet MS"/>
              </a:rPr>
              <a:t>This means that on each </a:t>
            </a:r>
            <a:r>
              <a:rPr sz="2000" spc="-5" dirty="0">
                <a:latin typeface="Trebuchet MS"/>
                <a:cs typeface="Trebuchet MS"/>
              </a:rPr>
              <a:t>step </a:t>
            </a:r>
            <a:r>
              <a:rPr sz="2000" i="1" dirty="0">
                <a:latin typeface="Trebuchet MS"/>
                <a:cs typeface="Trebuchet MS"/>
              </a:rPr>
              <a:t>t </a:t>
            </a:r>
            <a:r>
              <a:rPr sz="2000" dirty="0">
                <a:latin typeface="Trebuchet MS"/>
                <a:cs typeface="Trebuchet MS"/>
              </a:rPr>
              <a:t>of the </a:t>
            </a:r>
            <a:r>
              <a:rPr sz="2000" spc="-40" dirty="0">
                <a:latin typeface="Trebuchet MS"/>
                <a:cs typeface="Trebuchet MS"/>
              </a:rPr>
              <a:t>decoder, </a:t>
            </a:r>
            <a:r>
              <a:rPr sz="2000" spc="-5" dirty="0">
                <a:latin typeface="Trebuchet MS"/>
                <a:cs typeface="Trebuchet MS"/>
              </a:rPr>
              <a:t>we’re </a:t>
            </a:r>
            <a:r>
              <a:rPr sz="2000" dirty="0">
                <a:latin typeface="Trebuchet MS"/>
                <a:cs typeface="Trebuchet MS"/>
              </a:rPr>
              <a:t>tracking V</a:t>
            </a:r>
            <a:r>
              <a:rPr sz="1950" baseline="19230" dirty="0">
                <a:latin typeface="Trebuchet MS"/>
                <a:cs typeface="Trebuchet MS"/>
              </a:rPr>
              <a:t>t  </a:t>
            </a:r>
            <a:r>
              <a:rPr sz="2000" spc="-5" dirty="0">
                <a:latin typeface="Trebuchet MS"/>
                <a:cs typeface="Trebuchet MS"/>
              </a:rPr>
              <a:t>possible partial translations, where </a:t>
            </a:r>
            <a:r>
              <a:rPr sz="2000" i="1" dirty="0">
                <a:latin typeface="Trebuchet MS"/>
                <a:cs typeface="Trebuchet MS"/>
              </a:rPr>
              <a:t>V </a:t>
            </a:r>
            <a:r>
              <a:rPr sz="2000" dirty="0">
                <a:latin typeface="Trebuchet MS"/>
                <a:cs typeface="Trebuchet MS"/>
              </a:rPr>
              <a:t>is </a:t>
            </a:r>
            <a:r>
              <a:rPr sz="2000" spc="-5" dirty="0">
                <a:latin typeface="Trebuchet MS"/>
                <a:cs typeface="Trebuchet MS"/>
              </a:rPr>
              <a:t>vocab</a:t>
            </a:r>
            <a:r>
              <a:rPr sz="2000" spc="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size</a:t>
            </a:r>
            <a:endParaRPr sz="2000">
              <a:latin typeface="Trebuchet MS"/>
              <a:cs typeface="Trebuchet MS"/>
            </a:endParaRPr>
          </a:p>
          <a:p>
            <a:pPr marL="723900" lvl="1" indent="-228600">
              <a:lnSpc>
                <a:spcPct val="100000"/>
              </a:lnSpc>
              <a:spcBef>
                <a:spcPts val="440"/>
              </a:spcBef>
              <a:buClr>
                <a:srgbClr val="3A87FF"/>
              </a:buClr>
              <a:buFont typeface="Times New Roman"/>
              <a:buChar char="•"/>
              <a:tabLst>
                <a:tab pos="723265" algn="l"/>
                <a:tab pos="723900" algn="l"/>
              </a:tabLst>
            </a:pPr>
            <a:r>
              <a:rPr sz="2000" dirty="0">
                <a:latin typeface="Trebuchet MS"/>
                <a:cs typeface="Trebuchet MS"/>
              </a:rPr>
              <a:t>This O(V</a:t>
            </a:r>
            <a:r>
              <a:rPr sz="1950" baseline="19230" dirty="0">
                <a:latin typeface="Trebuchet MS"/>
                <a:cs typeface="Trebuchet MS"/>
              </a:rPr>
              <a:t>T</a:t>
            </a:r>
            <a:r>
              <a:rPr sz="2000" dirty="0">
                <a:latin typeface="Trebuchet MS"/>
                <a:cs typeface="Trebuchet MS"/>
              </a:rPr>
              <a:t>) </a:t>
            </a:r>
            <a:r>
              <a:rPr sz="2000" spc="-5" dirty="0">
                <a:latin typeface="Trebuchet MS"/>
                <a:cs typeface="Trebuchet MS"/>
              </a:rPr>
              <a:t>complexity </a:t>
            </a:r>
            <a:r>
              <a:rPr sz="2000" dirty="0">
                <a:latin typeface="Trebuchet MS"/>
                <a:cs typeface="Trebuchet MS"/>
              </a:rPr>
              <a:t>is </a:t>
            </a:r>
            <a:r>
              <a:rPr sz="2000" spc="-5" dirty="0">
                <a:solidFill>
                  <a:srgbClr val="BB57BE"/>
                </a:solidFill>
                <a:latin typeface="Trebuchet MS"/>
                <a:cs typeface="Trebuchet MS"/>
              </a:rPr>
              <a:t>far </a:t>
            </a:r>
            <a:r>
              <a:rPr sz="2000" dirty="0">
                <a:solidFill>
                  <a:srgbClr val="BB57BE"/>
                </a:solidFill>
                <a:latin typeface="Trebuchet MS"/>
                <a:cs typeface="Trebuchet MS"/>
              </a:rPr>
              <a:t>too</a:t>
            </a:r>
            <a:r>
              <a:rPr sz="2000" spc="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BB57BE"/>
                </a:solidFill>
                <a:latin typeface="Trebuchet MS"/>
                <a:cs typeface="Trebuchet MS"/>
              </a:rPr>
              <a:t>expensive</a:t>
            </a:r>
            <a:r>
              <a:rPr sz="2000" spc="-5" dirty="0">
                <a:latin typeface="Trebuchet MS"/>
                <a:cs typeface="Trebuchet MS"/>
              </a:rPr>
              <a:t>!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139" y="2232893"/>
            <a:ext cx="7750721" cy="11752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42652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Beam search</a:t>
            </a:r>
            <a:r>
              <a:rPr sz="3200" spc="-75" dirty="0"/>
              <a:t> </a:t>
            </a:r>
            <a:r>
              <a:rPr sz="3200" spc="-5" dirty="0"/>
              <a:t>decoding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391"/>
            <a:ext cx="8398510" cy="225615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2900" marR="5080" indent="-330200">
              <a:lnSpc>
                <a:spcPts val="2700"/>
              </a:lnSpc>
              <a:spcBef>
                <a:spcPts val="240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Core idea:</a:t>
            </a:r>
            <a:r>
              <a:rPr sz="2300" spc="-5" dirty="0">
                <a:latin typeface="Trebuchet MS"/>
                <a:cs typeface="Trebuchet MS"/>
              </a:rPr>
              <a:t> On each step of </a:t>
            </a:r>
            <a:r>
              <a:rPr sz="2300" spc="-40" dirty="0">
                <a:latin typeface="Trebuchet MS"/>
                <a:cs typeface="Trebuchet MS"/>
              </a:rPr>
              <a:t>decoder, </a:t>
            </a:r>
            <a:r>
              <a:rPr sz="2300" spc="-5" dirty="0">
                <a:latin typeface="Trebuchet MS"/>
                <a:cs typeface="Trebuchet MS"/>
              </a:rPr>
              <a:t>keep track of the </a:t>
            </a:r>
            <a:r>
              <a:rPr sz="23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2300" spc="-5" dirty="0">
                <a:solidFill>
                  <a:srgbClr val="BB57BE"/>
                </a:solidFill>
                <a:latin typeface="Trebuchet MS"/>
                <a:cs typeface="Trebuchet MS"/>
              </a:rPr>
              <a:t>most  probable </a:t>
            </a:r>
            <a:r>
              <a:rPr sz="2300" spc="-5" dirty="0">
                <a:latin typeface="Trebuchet MS"/>
                <a:cs typeface="Trebuchet MS"/>
              </a:rPr>
              <a:t>partial translations (which </a:t>
            </a:r>
            <a:r>
              <a:rPr sz="2300" dirty="0">
                <a:latin typeface="Trebuchet MS"/>
                <a:cs typeface="Trebuchet MS"/>
              </a:rPr>
              <a:t>we </a:t>
            </a:r>
            <a:r>
              <a:rPr sz="2300" spc="-5" dirty="0">
                <a:latin typeface="Trebuchet MS"/>
                <a:cs typeface="Trebuchet MS"/>
              </a:rPr>
              <a:t>call</a:t>
            </a:r>
            <a:r>
              <a:rPr sz="2300" spc="40" dirty="0">
                <a:latin typeface="Trebuchet MS"/>
                <a:cs typeface="Trebuchet MS"/>
              </a:rPr>
              <a:t> </a:t>
            </a:r>
            <a:r>
              <a:rPr sz="2300" i="1" dirty="0">
                <a:solidFill>
                  <a:srgbClr val="BB57BE"/>
                </a:solidFill>
                <a:latin typeface="Trebuchet MS"/>
                <a:cs typeface="Trebuchet MS"/>
              </a:rPr>
              <a:t>hypotheses</a:t>
            </a:r>
            <a:r>
              <a:rPr sz="2300" dirty="0">
                <a:latin typeface="Trebuchet MS"/>
                <a:cs typeface="Trebuchet MS"/>
              </a:rPr>
              <a:t>)</a:t>
            </a:r>
            <a:endParaRPr sz="230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464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00" i="1" spc="10" dirty="0">
                <a:latin typeface="Trebuchet MS"/>
                <a:cs typeface="Trebuchet MS"/>
              </a:rPr>
              <a:t>k </a:t>
            </a:r>
            <a:r>
              <a:rPr sz="1900" spc="5" dirty="0">
                <a:latin typeface="Trebuchet MS"/>
                <a:cs typeface="Trebuchet MS"/>
              </a:rPr>
              <a:t>is the </a:t>
            </a:r>
            <a:r>
              <a:rPr sz="1900" spc="5" dirty="0">
                <a:solidFill>
                  <a:srgbClr val="BB57BE"/>
                </a:solidFill>
                <a:latin typeface="Trebuchet MS"/>
                <a:cs typeface="Trebuchet MS"/>
              </a:rPr>
              <a:t>beam size </a:t>
            </a:r>
            <a:r>
              <a:rPr sz="1900" dirty="0">
                <a:latin typeface="Trebuchet MS"/>
                <a:cs typeface="Trebuchet MS"/>
              </a:rPr>
              <a:t>(in </a:t>
            </a:r>
            <a:r>
              <a:rPr sz="1900" spc="5" dirty="0">
                <a:latin typeface="Trebuchet MS"/>
                <a:cs typeface="Trebuchet MS"/>
              </a:rPr>
              <a:t>practice around </a:t>
            </a:r>
            <a:r>
              <a:rPr sz="1900" spc="10" dirty="0">
                <a:latin typeface="Trebuchet MS"/>
                <a:cs typeface="Trebuchet MS"/>
              </a:rPr>
              <a:t>5 </a:t>
            </a:r>
            <a:r>
              <a:rPr sz="1900" spc="5" dirty="0">
                <a:latin typeface="Trebuchet MS"/>
                <a:cs typeface="Trebuchet MS"/>
              </a:rPr>
              <a:t>to</a:t>
            </a:r>
            <a:r>
              <a:rPr sz="1900" spc="-20" dirty="0">
                <a:latin typeface="Trebuchet MS"/>
                <a:cs typeface="Trebuchet MS"/>
              </a:rPr>
              <a:t> </a:t>
            </a:r>
            <a:r>
              <a:rPr sz="1900" dirty="0">
                <a:latin typeface="Trebuchet MS"/>
                <a:cs typeface="Trebuchet MS"/>
              </a:rPr>
              <a:t>10)</a:t>
            </a:r>
            <a:endParaRPr sz="19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3A87FF"/>
              </a:buClr>
              <a:buFont typeface="Times New Roman"/>
              <a:buChar char="•"/>
            </a:pPr>
            <a:endParaRPr sz="3400">
              <a:latin typeface="Trebuchet MS"/>
              <a:cs typeface="Trebuchet MS"/>
            </a:endParaRPr>
          </a:p>
          <a:p>
            <a:pPr marL="342900" marR="998855" indent="-330200">
              <a:lnSpc>
                <a:spcPts val="2700"/>
              </a:lnSpc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  <a:tab pos="3909695" algn="l"/>
              </a:tabLst>
            </a:pPr>
            <a:r>
              <a:rPr sz="2300" dirty="0">
                <a:latin typeface="Trebuchet MS"/>
                <a:cs typeface="Trebuchet MS"/>
              </a:rPr>
              <a:t>A</a:t>
            </a:r>
            <a:r>
              <a:rPr sz="2300" spc="-125" dirty="0">
                <a:latin typeface="Trebuchet MS"/>
                <a:cs typeface="Trebuchet MS"/>
              </a:rPr>
              <a:t> </a:t>
            </a:r>
            <a:r>
              <a:rPr sz="2300" dirty="0">
                <a:latin typeface="Trebuchet MS"/>
                <a:cs typeface="Trebuchet MS"/>
              </a:rPr>
              <a:t>hypothesis	has a </a:t>
            </a:r>
            <a:r>
              <a:rPr sz="2300" dirty="0">
                <a:solidFill>
                  <a:srgbClr val="BB57BE"/>
                </a:solidFill>
                <a:latin typeface="Trebuchet MS"/>
                <a:cs typeface="Trebuchet MS"/>
              </a:rPr>
              <a:t>score </a:t>
            </a:r>
            <a:r>
              <a:rPr sz="2300" dirty="0">
                <a:latin typeface="Trebuchet MS"/>
                <a:cs typeface="Trebuchet MS"/>
              </a:rPr>
              <a:t>which is its</a:t>
            </a:r>
            <a:r>
              <a:rPr sz="2300" spc="-100" dirty="0">
                <a:latin typeface="Trebuchet MS"/>
                <a:cs typeface="Trebuchet MS"/>
              </a:rPr>
              <a:t> </a:t>
            </a:r>
            <a:r>
              <a:rPr sz="2300" dirty="0">
                <a:latin typeface="Trebuchet MS"/>
                <a:cs typeface="Trebuchet MS"/>
              </a:rPr>
              <a:t>log  </a:t>
            </a:r>
            <a:r>
              <a:rPr sz="2300" spc="-5" dirty="0">
                <a:latin typeface="Trebuchet MS"/>
                <a:cs typeface="Trebuchet MS"/>
              </a:rPr>
              <a:t>probability: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163567"/>
            <a:ext cx="8025130" cy="197866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685800" indent="-215900">
              <a:lnSpc>
                <a:spcPct val="100000"/>
              </a:lnSpc>
              <a:spcBef>
                <a:spcPts val="615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00" spc="5" dirty="0">
                <a:latin typeface="Trebuchet MS"/>
                <a:cs typeface="Trebuchet MS"/>
              </a:rPr>
              <a:t>Scores are all negative, </a:t>
            </a:r>
            <a:r>
              <a:rPr sz="1900" spc="10" dirty="0">
                <a:latin typeface="Trebuchet MS"/>
                <a:cs typeface="Trebuchet MS"/>
              </a:rPr>
              <a:t>and </a:t>
            </a:r>
            <a:r>
              <a:rPr sz="1900" spc="5" dirty="0">
                <a:latin typeface="Trebuchet MS"/>
                <a:cs typeface="Trebuchet MS"/>
              </a:rPr>
              <a:t>higher score is</a:t>
            </a:r>
            <a:r>
              <a:rPr sz="1900" spc="10" dirty="0">
                <a:latin typeface="Trebuchet MS"/>
                <a:cs typeface="Trebuchet MS"/>
              </a:rPr>
              <a:t> </a:t>
            </a:r>
            <a:r>
              <a:rPr sz="1900" spc="5" dirty="0">
                <a:latin typeface="Trebuchet MS"/>
                <a:cs typeface="Trebuchet MS"/>
              </a:rPr>
              <a:t>better</a:t>
            </a:r>
            <a:endParaRPr sz="1900">
              <a:latin typeface="Trebuchet MS"/>
              <a:cs typeface="Trebuchet MS"/>
            </a:endParaRPr>
          </a:p>
          <a:p>
            <a:pPr marL="685800" indent="-2159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00" spc="-35" dirty="0">
                <a:latin typeface="Trebuchet MS"/>
                <a:cs typeface="Trebuchet MS"/>
              </a:rPr>
              <a:t>We </a:t>
            </a:r>
            <a:r>
              <a:rPr sz="1900" spc="5" dirty="0">
                <a:latin typeface="Trebuchet MS"/>
                <a:cs typeface="Trebuchet MS"/>
              </a:rPr>
              <a:t>search for high-scoring hypotheses, tracking top </a:t>
            </a:r>
            <a:r>
              <a:rPr sz="1900" i="1" spc="10" dirty="0">
                <a:latin typeface="Trebuchet MS"/>
                <a:cs typeface="Trebuchet MS"/>
              </a:rPr>
              <a:t>k </a:t>
            </a:r>
            <a:r>
              <a:rPr sz="1900" spc="5" dirty="0">
                <a:latin typeface="Trebuchet MS"/>
                <a:cs typeface="Trebuchet MS"/>
              </a:rPr>
              <a:t>on each</a:t>
            </a:r>
            <a:r>
              <a:rPr sz="1900" spc="145" dirty="0">
                <a:latin typeface="Trebuchet MS"/>
                <a:cs typeface="Trebuchet MS"/>
              </a:rPr>
              <a:t> </a:t>
            </a:r>
            <a:r>
              <a:rPr sz="1900" dirty="0">
                <a:latin typeface="Trebuchet MS"/>
                <a:cs typeface="Trebuchet MS"/>
              </a:rPr>
              <a:t>step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00" dirty="0">
                <a:latin typeface="Trebuchet MS"/>
                <a:cs typeface="Trebuchet MS"/>
              </a:rPr>
              <a:t>Beam search </a:t>
            </a:r>
            <a:r>
              <a:rPr sz="2300" spc="-5" dirty="0">
                <a:latin typeface="Trebuchet MS"/>
                <a:cs typeface="Trebuchet MS"/>
              </a:rPr>
              <a:t>is </a:t>
            </a:r>
            <a:r>
              <a:rPr sz="2300" dirty="0">
                <a:solidFill>
                  <a:srgbClr val="BB57BE"/>
                </a:solidFill>
                <a:latin typeface="Trebuchet MS"/>
                <a:cs typeface="Trebuchet MS"/>
              </a:rPr>
              <a:t>not guaranteed </a:t>
            </a:r>
            <a:r>
              <a:rPr sz="2300" dirty="0">
                <a:latin typeface="Trebuchet MS"/>
                <a:cs typeface="Trebuchet MS"/>
              </a:rPr>
              <a:t>to find optimal</a:t>
            </a:r>
            <a:r>
              <a:rPr sz="2300" spc="-20" dirty="0">
                <a:latin typeface="Trebuchet MS"/>
                <a:cs typeface="Trebuchet MS"/>
              </a:rPr>
              <a:t> </a:t>
            </a:r>
            <a:r>
              <a:rPr sz="2300" spc="-5" dirty="0">
                <a:latin typeface="Trebuchet MS"/>
                <a:cs typeface="Trebuchet MS"/>
              </a:rPr>
              <a:t>solution</a:t>
            </a:r>
            <a:endParaRPr sz="23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spcBef>
                <a:spcPts val="540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00" dirty="0">
                <a:latin typeface="Trebuchet MS"/>
                <a:cs typeface="Trebuchet MS"/>
              </a:rPr>
              <a:t>But </a:t>
            </a:r>
            <a:r>
              <a:rPr sz="2300" spc="-5" dirty="0">
                <a:solidFill>
                  <a:srgbClr val="BB57BE"/>
                </a:solidFill>
                <a:latin typeface="Trebuchet MS"/>
                <a:cs typeface="Trebuchet MS"/>
              </a:rPr>
              <a:t>much </a:t>
            </a:r>
            <a:r>
              <a:rPr sz="2300" dirty="0">
                <a:solidFill>
                  <a:srgbClr val="BB57BE"/>
                </a:solidFill>
                <a:latin typeface="Trebuchet MS"/>
                <a:cs typeface="Trebuchet MS"/>
              </a:rPr>
              <a:t>more </a:t>
            </a:r>
            <a:r>
              <a:rPr sz="2300" spc="-5" dirty="0">
                <a:solidFill>
                  <a:srgbClr val="BB57BE"/>
                </a:solidFill>
                <a:latin typeface="Trebuchet MS"/>
                <a:cs typeface="Trebuchet MS"/>
              </a:rPr>
              <a:t>efficient </a:t>
            </a:r>
            <a:r>
              <a:rPr sz="2300" dirty="0">
                <a:latin typeface="Trebuchet MS"/>
                <a:cs typeface="Trebuchet MS"/>
              </a:rPr>
              <a:t>than exhaustive search!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4339" y="2735593"/>
            <a:ext cx="1217396" cy="2068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312" y="3436511"/>
            <a:ext cx="7908914" cy="73049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&lt;S</a:t>
            </a:r>
            <a:r>
              <a:rPr sz="2000" i="1" spc="-229" dirty="0">
                <a:solidFill>
                  <a:srgbClr val="00B050"/>
                </a:solidFill>
                <a:latin typeface="Trebuchet MS"/>
                <a:cs typeface="Trebuchet MS"/>
              </a:rPr>
              <a:t>T</a:t>
            </a: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A</a:t>
            </a:r>
            <a:r>
              <a:rPr sz="2000" i="1" spc="-100" dirty="0">
                <a:solidFill>
                  <a:srgbClr val="00B050"/>
                </a:solidFill>
                <a:latin typeface="Trebuchet MS"/>
                <a:cs typeface="Trebuchet MS"/>
              </a:rPr>
              <a:t>R</a:t>
            </a: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29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36924" y="5981155"/>
            <a:ext cx="1876425" cy="6438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6040" marR="48895" indent="127000">
              <a:lnSpc>
                <a:spcPts val="2100"/>
              </a:lnSpc>
              <a:spcBef>
                <a:spcPts val="425"/>
              </a:spcBef>
            </a:pP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Calculate prob  dist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of next</a:t>
            </a:r>
            <a:r>
              <a:rPr sz="1800" spc="-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word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1833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/>
              <a:t>Overview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3841785" y="2429318"/>
            <a:ext cx="120650" cy="1315720"/>
            <a:chOff x="3841785" y="2429318"/>
            <a:chExt cx="120650" cy="1315720"/>
          </a:xfrm>
        </p:grpSpPr>
        <p:sp>
          <p:nvSpPr>
            <p:cNvPr id="4" name="object 4"/>
            <p:cNvSpPr/>
            <p:nvPr/>
          </p:nvSpPr>
          <p:spPr>
            <a:xfrm>
              <a:off x="3901856" y="2429318"/>
              <a:ext cx="0" cy="1191260"/>
            </a:xfrm>
            <a:custGeom>
              <a:avLst/>
              <a:gdLst/>
              <a:ahLst/>
              <a:cxnLst/>
              <a:rect l="l" t="t" r="r" b="b"/>
              <a:pathLst>
                <a:path h="1191260">
                  <a:moveTo>
                    <a:pt x="0" y="0"/>
                  </a:moveTo>
                  <a:lnTo>
                    <a:pt x="0" y="1191196"/>
                  </a:lnTo>
                </a:path>
              </a:pathLst>
            </a:custGeom>
            <a:ln w="3810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41785" y="3624747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120142" y="0"/>
                  </a:moveTo>
                  <a:lnTo>
                    <a:pt x="0" y="0"/>
                  </a:lnTo>
                  <a:lnTo>
                    <a:pt x="60071" y="120142"/>
                  </a:lnTo>
                  <a:lnTo>
                    <a:pt x="120142" y="0"/>
                  </a:lnTo>
                  <a:close/>
                </a:path>
              </a:pathLst>
            </a:custGeom>
            <a:solidFill>
              <a:srgbClr val="3A8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829085" y="4292301"/>
            <a:ext cx="120650" cy="1315720"/>
            <a:chOff x="3829085" y="4292301"/>
            <a:chExt cx="120650" cy="1315720"/>
          </a:xfrm>
        </p:grpSpPr>
        <p:sp>
          <p:nvSpPr>
            <p:cNvPr id="7" name="object 7"/>
            <p:cNvSpPr/>
            <p:nvPr/>
          </p:nvSpPr>
          <p:spPr>
            <a:xfrm>
              <a:off x="3889156" y="4292301"/>
              <a:ext cx="0" cy="1191260"/>
            </a:xfrm>
            <a:custGeom>
              <a:avLst/>
              <a:gdLst/>
              <a:ahLst/>
              <a:cxnLst/>
              <a:rect l="l" t="t" r="r" b="b"/>
              <a:pathLst>
                <a:path h="1191260">
                  <a:moveTo>
                    <a:pt x="0" y="0"/>
                  </a:moveTo>
                  <a:lnTo>
                    <a:pt x="0" y="1191196"/>
                  </a:lnTo>
                </a:path>
              </a:pathLst>
            </a:custGeom>
            <a:ln w="3810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29085" y="5487731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120142" y="0"/>
                  </a:moveTo>
                  <a:lnTo>
                    <a:pt x="0" y="0"/>
                  </a:lnTo>
                  <a:lnTo>
                    <a:pt x="60071" y="120142"/>
                  </a:lnTo>
                  <a:lnTo>
                    <a:pt x="120142" y="0"/>
                  </a:lnTo>
                  <a:close/>
                </a:path>
              </a:pathLst>
            </a:custGeom>
            <a:solidFill>
              <a:srgbClr val="3A8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2900" y="1098296"/>
            <a:ext cx="8412480" cy="4879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60" dirty="0">
                <a:latin typeface="Trebuchet MS"/>
                <a:cs typeface="Trebuchet MS"/>
              </a:rPr>
              <a:t>Today </a:t>
            </a:r>
            <a:r>
              <a:rPr sz="2350" spc="-5" dirty="0">
                <a:latin typeface="Trebuchet MS"/>
                <a:cs typeface="Trebuchet MS"/>
              </a:rPr>
              <a:t>we</a:t>
            </a:r>
            <a:r>
              <a:rPr sz="2350" spc="50" dirty="0">
                <a:latin typeface="Trebuchet MS"/>
                <a:cs typeface="Trebuchet MS"/>
              </a:rPr>
              <a:t> </a:t>
            </a:r>
            <a:r>
              <a:rPr sz="2350" spc="-5" dirty="0">
                <a:latin typeface="Trebuchet MS"/>
                <a:cs typeface="Trebuchet MS"/>
              </a:rPr>
              <a:t>will: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spc="-5" dirty="0">
                <a:latin typeface="Trebuchet MS"/>
                <a:cs typeface="Trebuchet MS"/>
              </a:rPr>
              <a:t>Introduce </a:t>
            </a:r>
            <a:r>
              <a:rPr sz="2350" dirty="0">
                <a:latin typeface="Trebuchet MS"/>
                <a:cs typeface="Trebuchet MS"/>
              </a:rPr>
              <a:t>a </a:t>
            </a:r>
            <a:r>
              <a:rPr sz="235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new task</a:t>
            </a:r>
            <a:r>
              <a:rPr sz="2350" spc="-5" dirty="0">
                <a:latin typeface="Trebuchet MS"/>
                <a:cs typeface="Trebuchet MS"/>
              </a:rPr>
              <a:t>: </a:t>
            </a:r>
            <a:r>
              <a:rPr sz="2350" spc="-5" dirty="0">
                <a:solidFill>
                  <a:srgbClr val="BB57BE"/>
                </a:solidFill>
                <a:latin typeface="Trebuchet MS"/>
                <a:cs typeface="Trebuchet MS"/>
              </a:rPr>
              <a:t>Machine</a:t>
            </a:r>
            <a:r>
              <a:rPr sz="2350" spc="-3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BB57BE"/>
                </a:solidFill>
                <a:latin typeface="Trebuchet MS"/>
                <a:cs typeface="Trebuchet MS"/>
              </a:rPr>
              <a:t>Translation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CC0000"/>
              </a:buClr>
              <a:buFont typeface="Times New Roman"/>
              <a:buChar char="•"/>
            </a:pPr>
            <a:endParaRPr sz="4300">
              <a:latin typeface="Trebuchet MS"/>
              <a:cs typeface="Trebuchet MS"/>
            </a:endParaRPr>
          </a:p>
          <a:p>
            <a:pPr marL="3670300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3A87FF"/>
                </a:solidFill>
                <a:latin typeface="Trebuchet MS"/>
                <a:cs typeface="Trebuchet MS"/>
              </a:rPr>
              <a:t>is </a:t>
            </a:r>
            <a:r>
              <a:rPr sz="2400" b="1" dirty="0">
                <a:solidFill>
                  <a:srgbClr val="3A87FF"/>
                </a:solidFill>
                <a:latin typeface="Trebuchet MS"/>
                <a:cs typeface="Trebuchet MS"/>
              </a:rPr>
              <a:t>a </a:t>
            </a:r>
            <a:r>
              <a:rPr sz="2400" b="1" spc="-5" dirty="0">
                <a:solidFill>
                  <a:srgbClr val="3A87FF"/>
                </a:solidFill>
                <a:latin typeface="Trebuchet MS"/>
                <a:cs typeface="Trebuchet MS"/>
              </a:rPr>
              <a:t>major use-case</a:t>
            </a:r>
            <a:r>
              <a:rPr sz="2400" b="1" spc="-2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3A87FF"/>
                </a:solidFill>
                <a:latin typeface="Trebuchet MS"/>
                <a:cs typeface="Trebuchet MS"/>
              </a:rPr>
              <a:t>of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spc="-5" dirty="0">
                <a:latin typeface="Trebuchet MS"/>
                <a:cs typeface="Trebuchet MS"/>
              </a:rPr>
              <a:t>Introduce </a:t>
            </a:r>
            <a:r>
              <a:rPr sz="2350" dirty="0">
                <a:latin typeface="Trebuchet MS"/>
                <a:cs typeface="Trebuchet MS"/>
              </a:rPr>
              <a:t>a </a:t>
            </a:r>
            <a:r>
              <a:rPr sz="235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new </a:t>
            </a:r>
            <a:r>
              <a:rPr sz="235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neural architecture</a:t>
            </a:r>
            <a:r>
              <a:rPr sz="2350" dirty="0">
                <a:latin typeface="Trebuchet MS"/>
                <a:cs typeface="Trebuchet MS"/>
              </a:rPr>
              <a:t>:</a:t>
            </a:r>
            <a:r>
              <a:rPr sz="2350" spc="50" dirty="0">
                <a:latin typeface="Trebuchet MS"/>
                <a:cs typeface="Trebuchet MS"/>
              </a:rPr>
              <a:t> </a:t>
            </a:r>
            <a:r>
              <a:rPr sz="2350" spc="-5" dirty="0">
                <a:solidFill>
                  <a:srgbClr val="BB57BE"/>
                </a:solidFill>
                <a:latin typeface="Trebuchet MS"/>
                <a:cs typeface="Trebuchet MS"/>
              </a:rPr>
              <a:t>sequence-to-sequence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</a:pPr>
            <a:endParaRPr sz="2800">
              <a:latin typeface="Trebuchet MS"/>
              <a:cs typeface="Trebuchet MS"/>
            </a:endParaRPr>
          </a:p>
          <a:p>
            <a:pPr marL="3657600" marR="3087370">
              <a:lnSpc>
                <a:spcPts val="2800"/>
              </a:lnSpc>
              <a:spcBef>
                <a:spcPts val="1839"/>
              </a:spcBef>
            </a:pPr>
            <a:r>
              <a:rPr sz="2400" b="1" spc="-5" dirty="0">
                <a:solidFill>
                  <a:srgbClr val="3A87FF"/>
                </a:solidFill>
                <a:latin typeface="Trebuchet MS"/>
                <a:cs typeface="Trebuchet MS"/>
              </a:rPr>
              <a:t>is</a:t>
            </a:r>
            <a:r>
              <a:rPr sz="2400" b="1" spc="-8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3A87FF"/>
                </a:solidFill>
                <a:latin typeface="Trebuchet MS"/>
                <a:cs typeface="Trebuchet MS"/>
              </a:rPr>
              <a:t>improved  by</a:t>
            </a:r>
            <a:endParaRPr sz="24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spcBef>
                <a:spcPts val="1190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spc="-5" dirty="0">
                <a:latin typeface="Trebuchet MS"/>
                <a:cs typeface="Trebuchet MS"/>
              </a:rPr>
              <a:t>Introduce </a:t>
            </a:r>
            <a:r>
              <a:rPr sz="2350" dirty="0">
                <a:latin typeface="Trebuchet MS"/>
                <a:cs typeface="Trebuchet MS"/>
              </a:rPr>
              <a:t>a </a:t>
            </a:r>
            <a:r>
              <a:rPr sz="235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new </a:t>
            </a:r>
            <a:r>
              <a:rPr sz="235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neural </a:t>
            </a:r>
            <a:r>
              <a:rPr sz="235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technique</a:t>
            </a:r>
            <a:r>
              <a:rPr sz="2350" spc="-5" dirty="0">
                <a:latin typeface="Trebuchet MS"/>
                <a:cs typeface="Trebuchet MS"/>
              </a:rPr>
              <a:t>:</a:t>
            </a:r>
            <a:r>
              <a:rPr sz="2350" dirty="0"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BB57BE"/>
                </a:solidFill>
                <a:latin typeface="Trebuchet MS"/>
                <a:cs typeface="Trebuchet MS"/>
              </a:rPr>
              <a:t>attention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7500" y="6411652"/>
            <a:ext cx="169545" cy="2451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z="1400" dirty="0">
                <a:latin typeface="Trebuchet MS"/>
                <a:cs typeface="Trebuchet MS"/>
              </a:rPr>
              <a:t>3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rebuchet MS"/>
                <a:cs typeface="Trebuchet MS"/>
              </a:rPr>
              <a:t>&lt;S</a:t>
            </a:r>
            <a:r>
              <a:rPr sz="2000" i="1" spc="-229" dirty="0">
                <a:latin typeface="Trebuchet MS"/>
                <a:cs typeface="Trebuchet MS"/>
              </a:rPr>
              <a:t>T</a:t>
            </a:r>
            <a:r>
              <a:rPr sz="2000" i="1" spc="-5" dirty="0">
                <a:latin typeface="Trebuchet MS"/>
                <a:cs typeface="Trebuchet MS"/>
              </a:rPr>
              <a:t>A</a:t>
            </a:r>
            <a:r>
              <a:rPr sz="2000" i="1" spc="-100" dirty="0">
                <a:latin typeface="Trebuchet MS"/>
                <a:cs typeface="Trebuchet MS"/>
              </a:rPr>
              <a:t>R</a:t>
            </a:r>
            <a:r>
              <a:rPr sz="2000" i="1" dirty="0"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8" name="object 8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30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400" y="2781300"/>
            <a:ext cx="2810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 = log</a:t>
            </a:r>
            <a:r>
              <a:rPr sz="1800" spc="-9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P</a:t>
            </a:r>
            <a:r>
              <a:rPr sz="1800" spc="-37" baseline="-23148" dirty="0">
                <a:solidFill>
                  <a:srgbClr val="4285F4"/>
                </a:solidFill>
                <a:latin typeface="Trebuchet MS"/>
                <a:cs typeface="Trebuchet MS"/>
              </a:rPr>
              <a:t>LM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(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he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|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&lt;START&gt;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400" y="5422900"/>
            <a:ext cx="2586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3086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r>
              <a:rPr sz="2700" spc="-607" baseline="-3086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= log 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P</a:t>
            </a:r>
            <a:r>
              <a:rPr sz="1800" spc="-37" baseline="-23148" dirty="0">
                <a:solidFill>
                  <a:srgbClr val="4285F4"/>
                </a:solidFill>
                <a:latin typeface="Trebuchet MS"/>
                <a:cs typeface="Trebuchet MS"/>
              </a:rPr>
              <a:t>LM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(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I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|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&lt;START&gt;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29214" y="6017361"/>
            <a:ext cx="2161540" cy="6438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5879" rIns="0" bIns="0" rtlCol="0">
            <a:spAutoFit/>
          </a:bodyPr>
          <a:lstStyle/>
          <a:p>
            <a:pPr marL="60960" marR="53975" indent="152400">
              <a:lnSpc>
                <a:spcPts val="2100"/>
              </a:lnSpc>
              <a:spcBef>
                <a:spcPts val="439"/>
              </a:spcBef>
            </a:pPr>
            <a:r>
              <a:rPr sz="1800" spc="-60" dirty="0">
                <a:solidFill>
                  <a:srgbClr val="BB57BE"/>
                </a:solidFill>
                <a:latin typeface="Trebuchet MS"/>
                <a:cs typeface="Trebuchet MS"/>
              </a:rPr>
              <a:t>Take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top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words  and compute</a:t>
            </a:r>
            <a:r>
              <a:rPr sz="1800" spc="-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460" y="2841858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460" y="336839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5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460" y="469841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04"/>
              </a:spcBef>
            </a:pPr>
            <a:r>
              <a:rPr sz="2000" i="1" spc="-5" dirty="0"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460" y="522495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54"/>
              </a:spcBef>
            </a:pPr>
            <a:r>
              <a:rPr sz="2000" i="1" spc="-5" dirty="0">
                <a:latin typeface="Trebuchet MS"/>
                <a:cs typeface="Trebuchet MS"/>
              </a:rPr>
              <a:t>got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0923" y="3059687"/>
            <a:ext cx="398780" cy="527050"/>
            <a:chOff x="1350923" y="3059687"/>
            <a:chExt cx="398780" cy="527050"/>
          </a:xfrm>
        </p:grpSpPr>
        <p:sp>
          <p:nvSpPr>
            <p:cNvPr id="8" name="object 8"/>
            <p:cNvSpPr/>
            <p:nvPr/>
          </p:nvSpPr>
          <p:spPr>
            <a:xfrm>
              <a:off x="1355685" y="3084363"/>
              <a:ext cx="357505" cy="241300"/>
            </a:xfrm>
            <a:custGeom>
              <a:avLst/>
              <a:gdLst/>
              <a:ahLst/>
              <a:cxnLst/>
              <a:rect l="l" t="t" r="r" b="b"/>
              <a:pathLst>
                <a:path w="357505" h="241300">
                  <a:moveTo>
                    <a:pt x="0" y="240866"/>
                  </a:moveTo>
                  <a:lnTo>
                    <a:pt x="353236" y="2662"/>
                  </a:lnTo>
                  <a:lnTo>
                    <a:pt x="35718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4053" y="3059687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5">
                  <a:moveTo>
                    <a:pt x="45407" y="0"/>
                  </a:moveTo>
                  <a:lnTo>
                    <a:pt x="0" y="5920"/>
                  </a:lnTo>
                  <a:lnTo>
                    <a:pt x="22899" y="39877"/>
                  </a:lnTo>
                  <a:lnTo>
                    <a:pt x="45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5685" y="3325229"/>
              <a:ext cx="357505" cy="236854"/>
            </a:xfrm>
            <a:custGeom>
              <a:avLst/>
              <a:gdLst/>
              <a:ahLst/>
              <a:cxnLst/>
              <a:rect l="l" t="t" r="r" b="b"/>
              <a:pathLst>
                <a:path w="357505" h="236854">
                  <a:moveTo>
                    <a:pt x="0" y="0"/>
                  </a:moveTo>
                  <a:lnTo>
                    <a:pt x="353019" y="233983"/>
                  </a:lnTo>
                  <a:lnTo>
                    <a:pt x="356989" y="2366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007" y="3546528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627" y="0"/>
                  </a:moveTo>
                  <a:lnTo>
                    <a:pt x="0" y="34140"/>
                  </a:lnTo>
                  <a:lnTo>
                    <a:pt x="45453" y="39697"/>
                  </a:lnTo>
                  <a:lnTo>
                    <a:pt x="22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50923" y="4916247"/>
            <a:ext cx="398780" cy="527050"/>
            <a:chOff x="1350923" y="4916247"/>
            <a:chExt cx="398780" cy="527050"/>
          </a:xfrm>
        </p:grpSpPr>
        <p:sp>
          <p:nvSpPr>
            <p:cNvPr id="13" name="object 13"/>
            <p:cNvSpPr/>
            <p:nvPr/>
          </p:nvSpPr>
          <p:spPr>
            <a:xfrm>
              <a:off x="1355685" y="4941348"/>
              <a:ext cx="357505" cy="247650"/>
            </a:xfrm>
            <a:custGeom>
              <a:avLst/>
              <a:gdLst/>
              <a:ahLst/>
              <a:cxnLst/>
              <a:rect l="l" t="t" r="r" b="b"/>
              <a:pathLst>
                <a:path w="357505" h="247650">
                  <a:moveTo>
                    <a:pt x="0" y="247182"/>
                  </a:moveTo>
                  <a:lnTo>
                    <a:pt x="353558" y="2708"/>
                  </a:lnTo>
                  <a:lnTo>
                    <a:pt x="35747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125" y="4916247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45335" y="0"/>
                  </a:moveTo>
                  <a:lnTo>
                    <a:pt x="0" y="6450"/>
                  </a:lnTo>
                  <a:lnTo>
                    <a:pt x="23294" y="40138"/>
                  </a:lnTo>
                  <a:lnTo>
                    <a:pt x="4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5685" y="5188530"/>
              <a:ext cx="356870" cy="230504"/>
            </a:xfrm>
            <a:custGeom>
              <a:avLst/>
              <a:gdLst/>
              <a:ahLst/>
              <a:cxnLst/>
              <a:rect l="l" t="t" r="r" b="b"/>
              <a:pathLst>
                <a:path w="356869" h="230504">
                  <a:moveTo>
                    <a:pt x="0" y="0"/>
                  </a:moveTo>
                  <a:lnTo>
                    <a:pt x="352698" y="227732"/>
                  </a:lnTo>
                  <a:lnTo>
                    <a:pt x="356699" y="23031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3943" y="5403363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217" y="0"/>
                  </a:moveTo>
                  <a:lnTo>
                    <a:pt x="0" y="34409"/>
                  </a:lnTo>
                  <a:lnTo>
                    <a:pt x="45516" y="39422"/>
                  </a:lnTo>
                  <a:lnTo>
                    <a:pt x="22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rebuchet MS"/>
                <a:cs typeface="Trebuchet MS"/>
              </a:rPr>
              <a:t>&lt;S</a:t>
            </a:r>
            <a:r>
              <a:rPr sz="2000" i="1" spc="-229" dirty="0">
                <a:latin typeface="Trebuchet MS"/>
                <a:cs typeface="Trebuchet MS"/>
              </a:rPr>
              <a:t>T</a:t>
            </a:r>
            <a:r>
              <a:rPr sz="2000" i="1" spc="-5" dirty="0">
                <a:latin typeface="Trebuchet MS"/>
                <a:cs typeface="Trebuchet MS"/>
              </a:rPr>
              <a:t>A</a:t>
            </a:r>
            <a:r>
              <a:rPr sz="2000" i="1" spc="-100" dirty="0">
                <a:latin typeface="Trebuchet MS"/>
                <a:cs typeface="Trebuchet MS"/>
              </a:rPr>
              <a:t>R</a:t>
            </a:r>
            <a:r>
              <a:rPr sz="2000" i="1" dirty="0"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22" name="object 22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31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800" y="2781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800" y="5435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32000" y="3797300"/>
            <a:ext cx="411289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-2.9=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log </a:t>
            </a:r>
            <a:r>
              <a:rPr sz="1800" spc="-20" dirty="0">
                <a:solidFill>
                  <a:srgbClr val="4285F4"/>
                </a:solidFill>
                <a:latin typeface="Trebuchet MS"/>
                <a:cs typeface="Trebuchet MS"/>
              </a:rPr>
              <a:t>P</a:t>
            </a:r>
            <a:r>
              <a:rPr sz="1800" spc="-30" baseline="-23148" dirty="0">
                <a:solidFill>
                  <a:srgbClr val="4285F4"/>
                </a:solidFill>
                <a:latin typeface="Trebuchet MS"/>
                <a:cs typeface="Trebuchet MS"/>
              </a:rPr>
              <a:t>LM</a:t>
            </a:r>
            <a:r>
              <a:rPr sz="1800" spc="-20" dirty="0">
                <a:solidFill>
                  <a:srgbClr val="4285F4"/>
                </a:solidFill>
                <a:latin typeface="Trebuchet MS"/>
                <a:cs typeface="Trebuchet MS"/>
              </a:rPr>
              <a:t>(</a:t>
            </a:r>
            <a:r>
              <a:rPr sz="1800" i="1" spc="-20" dirty="0">
                <a:solidFill>
                  <a:srgbClr val="4285F4"/>
                </a:solidFill>
                <a:latin typeface="Trebuchet MS"/>
                <a:cs typeface="Trebuchet MS"/>
              </a:rPr>
              <a:t>struck</a:t>
            </a:r>
            <a:r>
              <a:rPr sz="1800" spc="-20" dirty="0">
                <a:solidFill>
                  <a:srgbClr val="4285F4"/>
                </a:solidFill>
                <a:latin typeface="Trebuchet MS"/>
                <a:cs typeface="Trebuchet MS"/>
              </a:rPr>
              <a:t>|</a:t>
            </a:r>
            <a:r>
              <a:rPr sz="1800" i="1" spc="-20" dirty="0">
                <a:solidFill>
                  <a:srgbClr val="4285F4"/>
                </a:solidFill>
                <a:latin typeface="Trebuchet MS"/>
                <a:cs typeface="Trebuchet MS"/>
              </a:rPr>
              <a:t>&lt;START&gt; </a:t>
            </a:r>
            <a:r>
              <a:rPr sz="1800" i="1" spc="-5" dirty="0">
                <a:solidFill>
                  <a:srgbClr val="4285F4"/>
                </a:solidFill>
                <a:latin typeface="Trebuchet MS"/>
                <a:cs typeface="Trebuchet MS"/>
              </a:rPr>
              <a:t>he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)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+</a:t>
            </a:r>
            <a:r>
              <a:rPr sz="1800" spc="-1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2140"/>
              </a:spcBef>
            </a:pP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-1.6=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log 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P</a:t>
            </a:r>
            <a:r>
              <a:rPr sz="1800" spc="-37" baseline="-23148" dirty="0">
                <a:solidFill>
                  <a:srgbClr val="4285F4"/>
                </a:solidFill>
                <a:latin typeface="Trebuchet MS"/>
                <a:cs typeface="Trebuchet MS"/>
              </a:rPr>
              <a:t>LM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(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was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|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&lt;START&gt; </a:t>
            </a:r>
            <a:r>
              <a:rPr sz="1800" i="1" dirty="0">
                <a:solidFill>
                  <a:srgbClr val="4285F4"/>
                </a:solidFill>
                <a:latin typeface="Trebuchet MS"/>
                <a:cs typeface="Trebuchet MS"/>
              </a:rPr>
              <a:t>I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) +</a:t>
            </a:r>
            <a:r>
              <a:rPr sz="1800" spc="5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32000" y="5676900"/>
            <a:ext cx="364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22" baseline="-3086" dirty="0">
                <a:solidFill>
                  <a:srgbClr val="4285F4"/>
                </a:solidFill>
                <a:latin typeface="Trebuchet MS"/>
                <a:cs typeface="Trebuchet MS"/>
              </a:rPr>
              <a:t>-1.8</a:t>
            </a:r>
            <a:r>
              <a:rPr sz="1800" spc="15" dirty="0">
                <a:solidFill>
                  <a:srgbClr val="4285F4"/>
                </a:solidFill>
                <a:latin typeface="Trebuchet MS"/>
                <a:cs typeface="Trebuchet MS"/>
              </a:rPr>
              <a:t>=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log 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P</a:t>
            </a:r>
            <a:r>
              <a:rPr sz="1800" spc="-37" baseline="-23148" dirty="0">
                <a:solidFill>
                  <a:srgbClr val="4285F4"/>
                </a:solidFill>
                <a:latin typeface="Trebuchet MS"/>
                <a:cs typeface="Trebuchet MS"/>
              </a:rPr>
              <a:t>LM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(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got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|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&lt;START&gt; </a:t>
            </a:r>
            <a:r>
              <a:rPr sz="1800" i="1" dirty="0">
                <a:solidFill>
                  <a:srgbClr val="4285F4"/>
                </a:solidFill>
                <a:latin typeface="Trebuchet MS"/>
                <a:cs typeface="Trebuchet MS"/>
              </a:rPr>
              <a:t>I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) +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32000" y="2489200"/>
            <a:ext cx="3837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 = log 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P</a:t>
            </a:r>
            <a:r>
              <a:rPr sz="1800" spc="-37" baseline="-23148" dirty="0">
                <a:solidFill>
                  <a:srgbClr val="4285F4"/>
                </a:solidFill>
                <a:latin typeface="Trebuchet MS"/>
                <a:cs typeface="Trebuchet MS"/>
              </a:rPr>
              <a:t>LM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(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hit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|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&lt;START&gt; </a:t>
            </a:r>
            <a:r>
              <a:rPr sz="1800" i="1" spc="-5" dirty="0">
                <a:solidFill>
                  <a:srgbClr val="4285F4"/>
                </a:solidFill>
                <a:latin typeface="Trebuchet MS"/>
                <a:cs typeface="Trebuchet MS"/>
              </a:rPr>
              <a:t>he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)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+</a:t>
            </a:r>
            <a:r>
              <a:rPr sz="1800" spc="-7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99117" y="6082701"/>
            <a:ext cx="3997325" cy="6438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4135" marR="50800" indent="177800">
              <a:lnSpc>
                <a:spcPts val="2100"/>
              </a:lnSpc>
              <a:spcBef>
                <a:spcPts val="425"/>
              </a:spcBef>
            </a:pP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For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each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of the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hypotheses, find  top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next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words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and calculate</a:t>
            </a:r>
            <a:r>
              <a:rPr sz="1800" spc="-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460" y="2841858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460" y="336839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5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460" y="469841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04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460" y="522495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54"/>
              </a:spcBef>
            </a:pPr>
            <a:r>
              <a:rPr sz="2000" i="1" spc="-5" dirty="0">
                <a:latin typeface="Trebuchet MS"/>
                <a:cs typeface="Trebuchet MS"/>
              </a:rPr>
              <a:t>got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0923" y="3059687"/>
            <a:ext cx="398780" cy="527050"/>
            <a:chOff x="1350923" y="3059687"/>
            <a:chExt cx="398780" cy="527050"/>
          </a:xfrm>
        </p:grpSpPr>
        <p:sp>
          <p:nvSpPr>
            <p:cNvPr id="8" name="object 8"/>
            <p:cNvSpPr/>
            <p:nvPr/>
          </p:nvSpPr>
          <p:spPr>
            <a:xfrm>
              <a:off x="1355685" y="3084363"/>
              <a:ext cx="357505" cy="241300"/>
            </a:xfrm>
            <a:custGeom>
              <a:avLst/>
              <a:gdLst/>
              <a:ahLst/>
              <a:cxnLst/>
              <a:rect l="l" t="t" r="r" b="b"/>
              <a:pathLst>
                <a:path w="357505" h="241300">
                  <a:moveTo>
                    <a:pt x="0" y="240866"/>
                  </a:moveTo>
                  <a:lnTo>
                    <a:pt x="353236" y="2662"/>
                  </a:lnTo>
                  <a:lnTo>
                    <a:pt x="35718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4053" y="3059687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5">
                  <a:moveTo>
                    <a:pt x="45407" y="0"/>
                  </a:moveTo>
                  <a:lnTo>
                    <a:pt x="0" y="5920"/>
                  </a:lnTo>
                  <a:lnTo>
                    <a:pt x="22899" y="39877"/>
                  </a:lnTo>
                  <a:lnTo>
                    <a:pt x="45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5685" y="3325229"/>
              <a:ext cx="357505" cy="236854"/>
            </a:xfrm>
            <a:custGeom>
              <a:avLst/>
              <a:gdLst/>
              <a:ahLst/>
              <a:cxnLst/>
              <a:rect l="l" t="t" r="r" b="b"/>
              <a:pathLst>
                <a:path w="357505" h="236854">
                  <a:moveTo>
                    <a:pt x="0" y="0"/>
                  </a:moveTo>
                  <a:lnTo>
                    <a:pt x="353019" y="233983"/>
                  </a:lnTo>
                  <a:lnTo>
                    <a:pt x="356989" y="2366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007" y="3546528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627" y="0"/>
                  </a:moveTo>
                  <a:lnTo>
                    <a:pt x="0" y="34140"/>
                  </a:lnTo>
                  <a:lnTo>
                    <a:pt x="45453" y="39697"/>
                  </a:lnTo>
                  <a:lnTo>
                    <a:pt x="22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50923" y="4916247"/>
            <a:ext cx="398780" cy="527050"/>
            <a:chOff x="1350923" y="4916247"/>
            <a:chExt cx="398780" cy="527050"/>
          </a:xfrm>
        </p:grpSpPr>
        <p:sp>
          <p:nvSpPr>
            <p:cNvPr id="13" name="object 13"/>
            <p:cNvSpPr/>
            <p:nvPr/>
          </p:nvSpPr>
          <p:spPr>
            <a:xfrm>
              <a:off x="1355685" y="4941348"/>
              <a:ext cx="357505" cy="247650"/>
            </a:xfrm>
            <a:custGeom>
              <a:avLst/>
              <a:gdLst/>
              <a:ahLst/>
              <a:cxnLst/>
              <a:rect l="l" t="t" r="r" b="b"/>
              <a:pathLst>
                <a:path w="357505" h="247650">
                  <a:moveTo>
                    <a:pt x="0" y="247182"/>
                  </a:moveTo>
                  <a:lnTo>
                    <a:pt x="353558" y="2708"/>
                  </a:lnTo>
                  <a:lnTo>
                    <a:pt x="35747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125" y="4916247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45335" y="0"/>
                  </a:moveTo>
                  <a:lnTo>
                    <a:pt x="0" y="6450"/>
                  </a:lnTo>
                  <a:lnTo>
                    <a:pt x="23294" y="40138"/>
                  </a:lnTo>
                  <a:lnTo>
                    <a:pt x="4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5685" y="5188530"/>
              <a:ext cx="356870" cy="230504"/>
            </a:xfrm>
            <a:custGeom>
              <a:avLst/>
              <a:gdLst/>
              <a:ahLst/>
              <a:cxnLst/>
              <a:rect l="l" t="t" r="r" b="b"/>
              <a:pathLst>
                <a:path w="356869" h="230504">
                  <a:moveTo>
                    <a:pt x="0" y="0"/>
                  </a:moveTo>
                  <a:lnTo>
                    <a:pt x="352698" y="227732"/>
                  </a:lnTo>
                  <a:lnTo>
                    <a:pt x="356699" y="23031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3943" y="5403363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217" y="0"/>
                  </a:moveTo>
                  <a:lnTo>
                    <a:pt x="0" y="34409"/>
                  </a:lnTo>
                  <a:lnTo>
                    <a:pt x="45516" y="39422"/>
                  </a:lnTo>
                  <a:lnTo>
                    <a:pt x="22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21" name="object 21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1600" y="3797300"/>
            <a:ext cx="238887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00">
              <a:lnSpc>
                <a:spcPts val="208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270"/>
              </a:lnSpc>
            </a:pPr>
            <a:r>
              <a:rPr sz="2000" i="1" spc="-50" dirty="0">
                <a:latin typeface="Trebuchet MS"/>
                <a:cs typeface="Trebuchet MS"/>
              </a:rPr>
              <a:t>&lt;START&gt;</a:t>
            </a:r>
            <a:endParaRPr sz="2000">
              <a:latin typeface="Trebuchet MS"/>
              <a:cs typeface="Trebuchet MS"/>
            </a:endParaRPr>
          </a:p>
          <a:p>
            <a:pPr marL="1968500">
              <a:lnSpc>
                <a:spcPts val="2110"/>
              </a:lnSpc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32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2800" y="2781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2800" y="5435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57400" y="5689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57400" y="2489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1152853" y="6082701"/>
            <a:ext cx="3289935" cy="6438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6040" marR="48895" indent="368300">
              <a:lnSpc>
                <a:spcPts val="2100"/>
              </a:lnSpc>
              <a:spcBef>
                <a:spcPts val="425"/>
              </a:spcBef>
            </a:pP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Of these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</a:t>
            </a:r>
            <a:r>
              <a:rPr sz="1800" baseline="18518" dirty="0">
                <a:solidFill>
                  <a:srgbClr val="BB57BE"/>
                </a:solidFill>
                <a:latin typeface="Trebuchet MS"/>
                <a:cs typeface="Trebuchet MS"/>
              </a:rPr>
              <a:t>2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hypotheses,  just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keep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with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highest</a:t>
            </a:r>
            <a:r>
              <a:rPr sz="1800" spc="-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460" y="2841858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460" y="336839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5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460" y="469841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04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460" y="522495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54"/>
              </a:spcBef>
            </a:pPr>
            <a:r>
              <a:rPr sz="2000" i="1" spc="-5" dirty="0">
                <a:latin typeface="Trebuchet MS"/>
                <a:cs typeface="Trebuchet MS"/>
              </a:rPr>
              <a:t>got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0923" y="3059687"/>
            <a:ext cx="398780" cy="527050"/>
            <a:chOff x="1350923" y="3059687"/>
            <a:chExt cx="398780" cy="527050"/>
          </a:xfrm>
        </p:grpSpPr>
        <p:sp>
          <p:nvSpPr>
            <p:cNvPr id="8" name="object 8"/>
            <p:cNvSpPr/>
            <p:nvPr/>
          </p:nvSpPr>
          <p:spPr>
            <a:xfrm>
              <a:off x="1355685" y="3084363"/>
              <a:ext cx="357505" cy="241300"/>
            </a:xfrm>
            <a:custGeom>
              <a:avLst/>
              <a:gdLst/>
              <a:ahLst/>
              <a:cxnLst/>
              <a:rect l="l" t="t" r="r" b="b"/>
              <a:pathLst>
                <a:path w="357505" h="241300">
                  <a:moveTo>
                    <a:pt x="0" y="240866"/>
                  </a:moveTo>
                  <a:lnTo>
                    <a:pt x="353236" y="2662"/>
                  </a:lnTo>
                  <a:lnTo>
                    <a:pt x="35718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4053" y="3059687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5">
                  <a:moveTo>
                    <a:pt x="45407" y="0"/>
                  </a:moveTo>
                  <a:lnTo>
                    <a:pt x="0" y="5920"/>
                  </a:lnTo>
                  <a:lnTo>
                    <a:pt x="22899" y="39877"/>
                  </a:lnTo>
                  <a:lnTo>
                    <a:pt x="45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5685" y="3325229"/>
              <a:ext cx="357505" cy="236854"/>
            </a:xfrm>
            <a:custGeom>
              <a:avLst/>
              <a:gdLst/>
              <a:ahLst/>
              <a:cxnLst/>
              <a:rect l="l" t="t" r="r" b="b"/>
              <a:pathLst>
                <a:path w="357505" h="236854">
                  <a:moveTo>
                    <a:pt x="0" y="0"/>
                  </a:moveTo>
                  <a:lnTo>
                    <a:pt x="353019" y="233983"/>
                  </a:lnTo>
                  <a:lnTo>
                    <a:pt x="356989" y="2366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007" y="3546528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627" y="0"/>
                  </a:moveTo>
                  <a:lnTo>
                    <a:pt x="0" y="34140"/>
                  </a:lnTo>
                  <a:lnTo>
                    <a:pt x="45453" y="39697"/>
                  </a:lnTo>
                  <a:lnTo>
                    <a:pt x="22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50923" y="4916247"/>
            <a:ext cx="398780" cy="527050"/>
            <a:chOff x="1350923" y="4916247"/>
            <a:chExt cx="398780" cy="527050"/>
          </a:xfrm>
        </p:grpSpPr>
        <p:sp>
          <p:nvSpPr>
            <p:cNvPr id="13" name="object 13"/>
            <p:cNvSpPr/>
            <p:nvPr/>
          </p:nvSpPr>
          <p:spPr>
            <a:xfrm>
              <a:off x="1355685" y="4941348"/>
              <a:ext cx="357505" cy="247650"/>
            </a:xfrm>
            <a:custGeom>
              <a:avLst/>
              <a:gdLst/>
              <a:ahLst/>
              <a:cxnLst/>
              <a:rect l="l" t="t" r="r" b="b"/>
              <a:pathLst>
                <a:path w="357505" h="247650">
                  <a:moveTo>
                    <a:pt x="0" y="247182"/>
                  </a:moveTo>
                  <a:lnTo>
                    <a:pt x="353558" y="2708"/>
                  </a:lnTo>
                  <a:lnTo>
                    <a:pt x="35747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125" y="4916247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45335" y="0"/>
                  </a:moveTo>
                  <a:lnTo>
                    <a:pt x="0" y="6450"/>
                  </a:lnTo>
                  <a:lnTo>
                    <a:pt x="23294" y="40138"/>
                  </a:lnTo>
                  <a:lnTo>
                    <a:pt x="4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5685" y="5188530"/>
              <a:ext cx="356870" cy="230504"/>
            </a:xfrm>
            <a:custGeom>
              <a:avLst/>
              <a:gdLst/>
              <a:ahLst/>
              <a:cxnLst/>
              <a:rect l="l" t="t" r="r" b="b"/>
              <a:pathLst>
                <a:path w="356869" h="230504">
                  <a:moveTo>
                    <a:pt x="0" y="0"/>
                  </a:moveTo>
                  <a:lnTo>
                    <a:pt x="352698" y="227732"/>
                  </a:lnTo>
                  <a:lnTo>
                    <a:pt x="356699" y="23031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3943" y="5403363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217" y="0"/>
                  </a:moveTo>
                  <a:lnTo>
                    <a:pt x="0" y="34409"/>
                  </a:lnTo>
                  <a:lnTo>
                    <a:pt x="45516" y="39422"/>
                  </a:lnTo>
                  <a:lnTo>
                    <a:pt x="22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04490" y="254734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2000" i="1" dirty="0"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04490" y="307388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4490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4490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70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61656" y="2765173"/>
            <a:ext cx="342900" cy="527050"/>
            <a:chOff x="2861656" y="2765173"/>
            <a:chExt cx="342900" cy="527050"/>
          </a:xfrm>
        </p:grpSpPr>
        <p:sp>
          <p:nvSpPr>
            <p:cNvPr id="22" name="object 22"/>
            <p:cNvSpPr/>
            <p:nvPr/>
          </p:nvSpPr>
          <p:spPr>
            <a:xfrm>
              <a:off x="2866419" y="2794162"/>
              <a:ext cx="304800" cy="266065"/>
            </a:xfrm>
            <a:custGeom>
              <a:avLst/>
              <a:gdLst/>
              <a:ahLst/>
              <a:cxnLst/>
              <a:rect l="l" t="t" r="r" b="b"/>
              <a:pathLst>
                <a:path w="304800" h="266064">
                  <a:moveTo>
                    <a:pt x="0" y="265525"/>
                  </a:moveTo>
                  <a:lnTo>
                    <a:pt x="301204" y="3128"/>
                  </a:lnTo>
                  <a:lnTo>
                    <a:pt x="30479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60157" y="276517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44333" y="0"/>
                  </a:moveTo>
                  <a:lnTo>
                    <a:pt x="0" y="11463"/>
                  </a:lnTo>
                  <a:lnTo>
                    <a:pt x="26902" y="42345"/>
                  </a:lnTo>
                  <a:lnTo>
                    <a:pt x="44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66419" y="3059687"/>
              <a:ext cx="302260" cy="207645"/>
            </a:xfrm>
            <a:custGeom>
              <a:avLst/>
              <a:gdLst/>
              <a:ahLst/>
              <a:cxnLst/>
              <a:rect l="l" t="t" r="r" b="b"/>
              <a:pathLst>
                <a:path w="302260" h="207645">
                  <a:moveTo>
                    <a:pt x="0" y="0"/>
                  </a:moveTo>
                  <a:lnTo>
                    <a:pt x="297758" y="204355"/>
                  </a:lnTo>
                  <a:lnTo>
                    <a:pt x="301684" y="20704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9133" y="3251649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23176" y="0"/>
                  </a:moveTo>
                  <a:lnTo>
                    <a:pt x="0" y="33769"/>
                  </a:lnTo>
                  <a:lnTo>
                    <a:pt x="45356" y="40060"/>
                  </a:lnTo>
                  <a:lnTo>
                    <a:pt x="23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861656" y="4648053"/>
            <a:ext cx="342900" cy="527050"/>
            <a:chOff x="2861656" y="4648053"/>
            <a:chExt cx="342900" cy="527050"/>
          </a:xfrm>
        </p:grpSpPr>
        <p:sp>
          <p:nvSpPr>
            <p:cNvPr id="27" name="object 27"/>
            <p:cNvSpPr/>
            <p:nvPr/>
          </p:nvSpPr>
          <p:spPr>
            <a:xfrm>
              <a:off x="2866419" y="4675482"/>
              <a:ext cx="303530" cy="241300"/>
            </a:xfrm>
            <a:custGeom>
              <a:avLst/>
              <a:gdLst/>
              <a:ahLst/>
              <a:cxnLst/>
              <a:rect l="l" t="t" r="r" b="b"/>
              <a:pathLst>
                <a:path w="303530" h="241300">
                  <a:moveTo>
                    <a:pt x="0" y="240765"/>
                  </a:moveTo>
                  <a:lnTo>
                    <a:pt x="299766" y="2959"/>
                  </a:lnTo>
                  <a:lnTo>
                    <a:pt x="30349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9676" y="4648053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5" h="41910">
                  <a:moveTo>
                    <a:pt x="44814" y="0"/>
                  </a:moveTo>
                  <a:lnTo>
                    <a:pt x="0" y="9411"/>
                  </a:lnTo>
                  <a:lnTo>
                    <a:pt x="25454" y="41498"/>
                  </a:lnTo>
                  <a:lnTo>
                    <a:pt x="44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6419" y="4916248"/>
              <a:ext cx="303530" cy="231775"/>
            </a:xfrm>
            <a:custGeom>
              <a:avLst/>
              <a:gdLst/>
              <a:ahLst/>
              <a:cxnLst/>
              <a:rect l="l" t="t" r="r" b="b"/>
              <a:pathLst>
                <a:path w="303530" h="231775">
                  <a:moveTo>
                    <a:pt x="0" y="0"/>
                  </a:moveTo>
                  <a:lnTo>
                    <a:pt x="299221" y="228655"/>
                  </a:lnTo>
                  <a:lnTo>
                    <a:pt x="303005" y="23154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9513" y="5133451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5" h="41275">
                  <a:moveTo>
                    <a:pt x="24867" y="0"/>
                  </a:moveTo>
                  <a:lnTo>
                    <a:pt x="0" y="32543"/>
                  </a:lnTo>
                  <a:lnTo>
                    <a:pt x="44977" y="41140"/>
                  </a:lnTo>
                  <a:lnTo>
                    <a:pt x="24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rebuchet MS"/>
                <a:cs typeface="Trebuchet MS"/>
              </a:rPr>
              <a:t>&lt;S</a:t>
            </a:r>
            <a:r>
              <a:rPr sz="2000" i="1" spc="-229" dirty="0">
                <a:latin typeface="Trebuchet MS"/>
                <a:cs typeface="Trebuchet MS"/>
              </a:rPr>
              <a:t>T</a:t>
            </a:r>
            <a:r>
              <a:rPr sz="2000" i="1" spc="-5" dirty="0">
                <a:latin typeface="Trebuchet MS"/>
                <a:cs typeface="Trebuchet MS"/>
              </a:rPr>
              <a:t>A</a:t>
            </a:r>
            <a:r>
              <a:rPr sz="2000" i="1" spc="-100" dirty="0">
                <a:latin typeface="Trebuchet MS"/>
                <a:cs typeface="Trebuchet MS"/>
              </a:rPr>
              <a:t>R</a:t>
            </a:r>
            <a:r>
              <a:rPr sz="2000" i="1" dirty="0"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36" name="object 36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33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2800" y="2781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2800" y="5435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57400" y="4343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57400" y="5689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57400" y="2489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57400" y="3797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79800" y="3505200"/>
            <a:ext cx="4206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6172" dirty="0">
                <a:solidFill>
                  <a:srgbClr val="4285F4"/>
                </a:solidFill>
                <a:latin typeface="Trebuchet MS"/>
                <a:cs typeface="Trebuchet MS"/>
              </a:rPr>
              <a:t>-2.5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= log 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P</a:t>
            </a:r>
            <a:r>
              <a:rPr sz="1800" spc="-37" baseline="-23148" dirty="0">
                <a:solidFill>
                  <a:srgbClr val="4285F4"/>
                </a:solidFill>
                <a:latin typeface="Trebuchet MS"/>
                <a:cs typeface="Trebuchet MS"/>
              </a:rPr>
              <a:t>LM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(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me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|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&lt;START&gt; </a:t>
            </a:r>
            <a:r>
              <a:rPr sz="1800" i="1" spc="-5" dirty="0">
                <a:solidFill>
                  <a:srgbClr val="4285F4"/>
                </a:solidFill>
                <a:latin typeface="Trebuchet MS"/>
                <a:cs typeface="Trebuchet MS"/>
              </a:rPr>
              <a:t>he hit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)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+</a:t>
            </a:r>
            <a:r>
              <a:rPr sz="1800" spc="-175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79800" y="2171700"/>
            <a:ext cx="4014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3086" dirty="0">
                <a:solidFill>
                  <a:srgbClr val="4285F4"/>
                </a:solidFill>
                <a:latin typeface="Trebuchet MS"/>
                <a:cs typeface="Trebuchet MS"/>
              </a:rPr>
              <a:t>-2.8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= log 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P</a:t>
            </a:r>
            <a:r>
              <a:rPr sz="1800" spc="-37" baseline="-23148" dirty="0">
                <a:solidFill>
                  <a:srgbClr val="4285F4"/>
                </a:solidFill>
                <a:latin typeface="Trebuchet MS"/>
                <a:cs typeface="Trebuchet MS"/>
              </a:rPr>
              <a:t>LM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(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a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|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&lt;START&gt; </a:t>
            </a:r>
            <a:r>
              <a:rPr sz="1800" i="1" spc="-5" dirty="0">
                <a:solidFill>
                  <a:srgbClr val="4285F4"/>
                </a:solidFill>
                <a:latin typeface="Trebuchet MS"/>
                <a:cs typeface="Trebuchet MS"/>
              </a:rPr>
              <a:t>he hit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)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+</a:t>
            </a:r>
            <a:r>
              <a:rPr sz="1800" spc="-195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79800" y="4076700"/>
            <a:ext cx="4090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 = log 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P</a:t>
            </a:r>
            <a:r>
              <a:rPr sz="1800" spc="-37" baseline="-23148" dirty="0">
                <a:solidFill>
                  <a:srgbClr val="4285F4"/>
                </a:solidFill>
                <a:latin typeface="Trebuchet MS"/>
                <a:cs typeface="Trebuchet MS"/>
              </a:rPr>
              <a:t>LM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(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hit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|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&lt;START&gt; </a:t>
            </a:r>
            <a:r>
              <a:rPr sz="1800" i="1" dirty="0">
                <a:solidFill>
                  <a:srgbClr val="4285F4"/>
                </a:solidFill>
                <a:latin typeface="Trebuchet MS"/>
                <a:cs typeface="Trebuchet MS"/>
              </a:rPr>
              <a:t>I </a:t>
            </a:r>
            <a:r>
              <a:rPr sz="1800" i="1" spc="-5" dirty="0">
                <a:solidFill>
                  <a:srgbClr val="4285F4"/>
                </a:solidFill>
                <a:latin typeface="Trebuchet MS"/>
                <a:cs typeface="Trebuchet MS"/>
              </a:rPr>
              <a:t>was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)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+</a:t>
            </a:r>
            <a:r>
              <a:rPr sz="1800" spc="-165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764413" y="6082701"/>
            <a:ext cx="3997325" cy="6438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4135" marR="50800" indent="177800">
              <a:lnSpc>
                <a:spcPts val="2100"/>
              </a:lnSpc>
              <a:spcBef>
                <a:spcPts val="425"/>
              </a:spcBef>
            </a:pP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For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each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of the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hypotheses, find  top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next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words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and calculate</a:t>
            </a:r>
            <a:r>
              <a:rPr sz="1800" spc="-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39629" y="5546762"/>
            <a:ext cx="210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285F4"/>
                </a:solidFill>
                <a:latin typeface="Trebuchet MS"/>
                <a:cs typeface="Trebuchet MS"/>
              </a:rPr>
              <a:t>LM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05200" y="5410200"/>
            <a:ext cx="4364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32230" algn="l"/>
              </a:tabLst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-3.8 =</a:t>
            </a:r>
            <a:r>
              <a:rPr sz="1800" spc="-254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log P	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(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struck</a:t>
            </a:r>
            <a:r>
              <a:rPr sz="1800" spc="-25" dirty="0">
                <a:solidFill>
                  <a:srgbClr val="4285F4"/>
                </a:solidFill>
                <a:latin typeface="Trebuchet MS"/>
                <a:cs typeface="Trebuchet MS"/>
              </a:rPr>
              <a:t>|</a:t>
            </a:r>
            <a:r>
              <a:rPr sz="1800" i="1" spc="-25" dirty="0">
                <a:solidFill>
                  <a:srgbClr val="4285F4"/>
                </a:solidFill>
                <a:latin typeface="Trebuchet MS"/>
                <a:cs typeface="Trebuchet MS"/>
              </a:rPr>
              <a:t>&lt;START&gt; </a:t>
            </a:r>
            <a:r>
              <a:rPr sz="1800" i="1" dirty="0">
                <a:solidFill>
                  <a:srgbClr val="4285F4"/>
                </a:solidFill>
                <a:latin typeface="Trebuchet MS"/>
                <a:cs typeface="Trebuchet MS"/>
              </a:rPr>
              <a:t>I </a:t>
            </a:r>
            <a:r>
              <a:rPr sz="1800" i="1" spc="-5" dirty="0">
                <a:solidFill>
                  <a:srgbClr val="4285F4"/>
                </a:solidFill>
                <a:latin typeface="Trebuchet MS"/>
                <a:cs typeface="Trebuchet MS"/>
              </a:rPr>
              <a:t>was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)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+</a:t>
            </a:r>
            <a:r>
              <a:rPr sz="1800" spc="5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460" y="2841858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460" y="336839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5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460" y="469841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04"/>
              </a:spcBef>
            </a:pPr>
            <a:r>
              <a:rPr sz="2000" i="1" spc="-5" dirty="0"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460" y="522495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54"/>
              </a:spcBef>
            </a:pPr>
            <a:r>
              <a:rPr sz="2000" i="1" spc="-5" dirty="0">
                <a:latin typeface="Trebuchet MS"/>
                <a:cs typeface="Trebuchet MS"/>
              </a:rPr>
              <a:t>got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0923" y="3059687"/>
            <a:ext cx="398780" cy="527050"/>
            <a:chOff x="1350923" y="3059687"/>
            <a:chExt cx="398780" cy="527050"/>
          </a:xfrm>
        </p:grpSpPr>
        <p:sp>
          <p:nvSpPr>
            <p:cNvPr id="8" name="object 8"/>
            <p:cNvSpPr/>
            <p:nvPr/>
          </p:nvSpPr>
          <p:spPr>
            <a:xfrm>
              <a:off x="1355685" y="3084363"/>
              <a:ext cx="357505" cy="241300"/>
            </a:xfrm>
            <a:custGeom>
              <a:avLst/>
              <a:gdLst/>
              <a:ahLst/>
              <a:cxnLst/>
              <a:rect l="l" t="t" r="r" b="b"/>
              <a:pathLst>
                <a:path w="357505" h="241300">
                  <a:moveTo>
                    <a:pt x="0" y="240866"/>
                  </a:moveTo>
                  <a:lnTo>
                    <a:pt x="353236" y="2662"/>
                  </a:lnTo>
                  <a:lnTo>
                    <a:pt x="35718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4053" y="3059687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5">
                  <a:moveTo>
                    <a:pt x="45407" y="0"/>
                  </a:moveTo>
                  <a:lnTo>
                    <a:pt x="0" y="5920"/>
                  </a:lnTo>
                  <a:lnTo>
                    <a:pt x="22899" y="39877"/>
                  </a:lnTo>
                  <a:lnTo>
                    <a:pt x="45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5685" y="3325229"/>
              <a:ext cx="357505" cy="236854"/>
            </a:xfrm>
            <a:custGeom>
              <a:avLst/>
              <a:gdLst/>
              <a:ahLst/>
              <a:cxnLst/>
              <a:rect l="l" t="t" r="r" b="b"/>
              <a:pathLst>
                <a:path w="357505" h="236854">
                  <a:moveTo>
                    <a:pt x="0" y="0"/>
                  </a:moveTo>
                  <a:lnTo>
                    <a:pt x="353019" y="233983"/>
                  </a:lnTo>
                  <a:lnTo>
                    <a:pt x="356989" y="2366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007" y="3546528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627" y="0"/>
                  </a:moveTo>
                  <a:lnTo>
                    <a:pt x="0" y="34140"/>
                  </a:lnTo>
                  <a:lnTo>
                    <a:pt x="45453" y="39697"/>
                  </a:lnTo>
                  <a:lnTo>
                    <a:pt x="22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50923" y="4916247"/>
            <a:ext cx="398780" cy="527050"/>
            <a:chOff x="1350923" y="4916247"/>
            <a:chExt cx="398780" cy="527050"/>
          </a:xfrm>
        </p:grpSpPr>
        <p:sp>
          <p:nvSpPr>
            <p:cNvPr id="13" name="object 13"/>
            <p:cNvSpPr/>
            <p:nvPr/>
          </p:nvSpPr>
          <p:spPr>
            <a:xfrm>
              <a:off x="1355685" y="4941348"/>
              <a:ext cx="357505" cy="247650"/>
            </a:xfrm>
            <a:custGeom>
              <a:avLst/>
              <a:gdLst/>
              <a:ahLst/>
              <a:cxnLst/>
              <a:rect l="l" t="t" r="r" b="b"/>
              <a:pathLst>
                <a:path w="357505" h="247650">
                  <a:moveTo>
                    <a:pt x="0" y="247182"/>
                  </a:moveTo>
                  <a:lnTo>
                    <a:pt x="353558" y="2708"/>
                  </a:lnTo>
                  <a:lnTo>
                    <a:pt x="35747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125" y="4916247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45335" y="0"/>
                  </a:moveTo>
                  <a:lnTo>
                    <a:pt x="0" y="6450"/>
                  </a:lnTo>
                  <a:lnTo>
                    <a:pt x="23294" y="40138"/>
                  </a:lnTo>
                  <a:lnTo>
                    <a:pt x="4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5685" y="5188530"/>
              <a:ext cx="356870" cy="230504"/>
            </a:xfrm>
            <a:custGeom>
              <a:avLst/>
              <a:gdLst/>
              <a:ahLst/>
              <a:cxnLst/>
              <a:rect l="l" t="t" r="r" b="b"/>
              <a:pathLst>
                <a:path w="356869" h="230504">
                  <a:moveTo>
                    <a:pt x="0" y="0"/>
                  </a:moveTo>
                  <a:lnTo>
                    <a:pt x="352698" y="227732"/>
                  </a:lnTo>
                  <a:lnTo>
                    <a:pt x="356699" y="23031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3943" y="5403363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217" y="0"/>
                  </a:moveTo>
                  <a:lnTo>
                    <a:pt x="0" y="34409"/>
                  </a:lnTo>
                  <a:lnTo>
                    <a:pt x="45516" y="39422"/>
                  </a:lnTo>
                  <a:lnTo>
                    <a:pt x="22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04490" y="254734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04490" y="307388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4490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4490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70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61656" y="2765173"/>
            <a:ext cx="342900" cy="527050"/>
            <a:chOff x="2861656" y="2765173"/>
            <a:chExt cx="342900" cy="527050"/>
          </a:xfrm>
        </p:grpSpPr>
        <p:sp>
          <p:nvSpPr>
            <p:cNvPr id="22" name="object 22"/>
            <p:cNvSpPr/>
            <p:nvPr/>
          </p:nvSpPr>
          <p:spPr>
            <a:xfrm>
              <a:off x="2866419" y="2794162"/>
              <a:ext cx="304800" cy="266065"/>
            </a:xfrm>
            <a:custGeom>
              <a:avLst/>
              <a:gdLst/>
              <a:ahLst/>
              <a:cxnLst/>
              <a:rect l="l" t="t" r="r" b="b"/>
              <a:pathLst>
                <a:path w="304800" h="266064">
                  <a:moveTo>
                    <a:pt x="0" y="265525"/>
                  </a:moveTo>
                  <a:lnTo>
                    <a:pt x="301204" y="3128"/>
                  </a:lnTo>
                  <a:lnTo>
                    <a:pt x="30479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60157" y="276517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44333" y="0"/>
                  </a:moveTo>
                  <a:lnTo>
                    <a:pt x="0" y="11463"/>
                  </a:lnTo>
                  <a:lnTo>
                    <a:pt x="26902" y="42345"/>
                  </a:lnTo>
                  <a:lnTo>
                    <a:pt x="44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66419" y="3059687"/>
              <a:ext cx="302260" cy="207645"/>
            </a:xfrm>
            <a:custGeom>
              <a:avLst/>
              <a:gdLst/>
              <a:ahLst/>
              <a:cxnLst/>
              <a:rect l="l" t="t" r="r" b="b"/>
              <a:pathLst>
                <a:path w="302260" h="207645">
                  <a:moveTo>
                    <a:pt x="0" y="0"/>
                  </a:moveTo>
                  <a:lnTo>
                    <a:pt x="297758" y="204355"/>
                  </a:lnTo>
                  <a:lnTo>
                    <a:pt x="301684" y="20704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9133" y="3251649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23176" y="0"/>
                  </a:moveTo>
                  <a:lnTo>
                    <a:pt x="0" y="33769"/>
                  </a:lnTo>
                  <a:lnTo>
                    <a:pt x="45356" y="40060"/>
                  </a:lnTo>
                  <a:lnTo>
                    <a:pt x="23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861656" y="4648053"/>
            <a:ext cx="342900" cy="527050"/>
            <a:chOff x="2861656" y="4648053"/>
            <a:chExt cx="342900" cy="527050"/>
          </a:xfrm>
        </p:grpSpPr>
        <p:sp>
          <p:nvSpPr>
            <p:cNvPr id="27" name="object 27"/>
            <p:cNvSpPr/>
            <p:nvPr/>
          </p:nvSpPr>
          <p:spPr>
            <a:xfrm>
              <a:off x="2866419" y="4675482"/>
              <a:ext cx="303530" cy="241300"/>
            </a:xfrm>
            <a:custGeom>
              <a:avLst/>
              <a:gdLst/>
              <a:ahLst/>
              <a:cxnLst/>
              <a:rect l="l" t="t" r="r" b="b"/>
              <a:pathLst>
                <a:path w="303530" h="241300">
                  <a:moveTo>
                    <a:pt x="0" y="240765"/>
                  </a:moveTo>
                  <a:lnTo>
                    <a:pt x="299766" y="2959"/>
                  </a:lnTo>
                  <a:lnTo>
                    <a:pt x="30349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9676" y="4648053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5" h="41910">
                  <a:moveTo>
                    <a:pt x="44814" y="0"/>
                  </a:moveTo>
                  <a:lnTo>
                    <a:pt x="0" y="9411"/>
                  </a:lnTo>
                  <a:lnTo>
                    <a:pt x="25454" y="41498"/>
                  </a:lnTo>
                  <a:lnTo>
                    <a:pt x="44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6419" y="4916248"/>
              <a:ext cx="303530" cy="231775"/>
            </a:xfrm>
            <a:custGeom>
              <a:avLst/>
              <a:gdLst/>
              <a:ahLst/>
              <a:cxnLst/>
              <a:rect l="l" t="t" r="r" b="b"/>
              <a:pathLst>
                <a:path w="303530" h="231775">
                  <a:moveTo>
                    <a:pt x="0" y="0"/>
                  </a:moveTo>
                  <a:lnTo>
                    <a:pt x="299221" y="228655"/>
                  </a:lnTo>
                  <a:lnTo>
                    <a:pt x="303005" y="23154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9513" y="5133451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5" h="41275">
                  <a:moveTo>
                    <a:pt x="24867" y="0"/>
                  </a:moveTo>
                  <a:lnTo>
                    <a:pt x="0" y="32543"/>
                  </a:lnTo>
                  <a:lnTo>
                    <a:pt x="44977" y="41140"/>
                  </a:lnTo>
                  <a:lnTo>
                    <a:pt x="24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rebuchet MS"/>
                <a:cs typeface="Trebuchet MS"/>
              </a:rPr>
              <a:t>&lt;S</a:t>
            </a:r>
            <a:r>
              <a:rPr sz="2000" i="1" spc="-229" dirty="0">
                <a:latin typeface="Trebuchet MS"/>
                <a:cs typeface="Trebuchet MS"/>
              </a:rPr>
              <a:t>T</a:t>
            </a:r>
            <a:r>
              <a:rPr sz="2000" i="1" spc="-5" dirty="0">
                <a:latin typeface="Trebuchet MS"/>
                <a:cs typeface="Trebuchet MS"/>
              </a:rPr>
              <a:t>A</a:t>
            </a:r>
            <a:r>
              <a:rPr sz="2000" i="1" spc="-100" dirty="0">
                <a:latin typeface="Trebuchet MS"/>
                <a:cs typeface="Trebuchet MS"/>
              </a:rPr>
              <a:t>R</a:t>
            </a:r>
            <a:r>
              <a:rPr sz="2000" i="1" dirty="0"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36" name="object 36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34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2800" y="2781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2800" y="5435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57400" y="4343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57400" y="5689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57400" y="2489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057400" y="3797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05200" y="3530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05200" y="2184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505200" y="5410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05200" y="40767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2180577" y="6082701"/>
            <a:ext cx="3289935" cy="6438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7310" marR="47625" indent="368300">
              <a:lnSpc>
                <a:spcPts val="2100"/>
              </a:lnSpc>
              <a:spcBef>
                <a:spcPts val="425"/>
              </a:spcBef>
            </a:pP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Of these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</a:t>
            </a:r>
            <a:r>
              <a:rPr sz="1800" baseline="18518" dirty="0">
                <a:solidFill>
                  <a:srgbClr val="BB57BE"/>
                </a:solidFill>
                <a:latin typeface="Trebuchet MS"/>
                <a:cs typeface="Trebuchet MS"/>
              </a:rPr>
              <a:t>2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hypotheses,  just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keep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with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highest</a:t>
            </a:r>
            <a:r>
              <a:rPr sz="1800" spc="-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460" y="2841858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460" y="336839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5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460" y="469841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04"/>
              </a:spcBef>
            </a:pPr>
            <a:r>
              <a:rPr sz="2000" i="1" spc="-5" dirty="0"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460" y="522495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54"/>
              </a:spcBef>
            </a:pPr>
            <a:r>
              <a:rPr sz="2000" i="1" spc="-5" dirty="0">
                <a:latin typeface="Trebuchet MS"/>
                <a:cs typeface="Trebuchet MS"/>
              </a:rPr>
              <a:t>got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0923" y="3059687"/>
            <a:ext cx="398780" cy="527050"/>
            <a:chOff x="1350923" y="3059687"/>
            <a:chExt cx="398780" cy="527050"/>
          </a:xfrm>
        </p:grpSpPr>
        <p:sp>
          <p:nvSpPr>
            <p:cNvPr id="8" name="object 8"/>
            <p:cNvSpPr/>
            <p:nvPr/>
          </p:nvSpPr>
          <p:spPr>
            <a:xfrm>
              <a:off x="1355685" y="3084363"/>
              <a:ext cx="357505" cy="241300"/>
            </a:xfrm>
            <a:custGeom>
              <a:avLst/>
              <a:gdLst/>
              <a:ahLst/>
              <a:cxnLst/>
              <a:rect l="l" t="t" r="r" b="b"/>
              <a:pathLst>
                <a:path w="357505" h="241300">
                  <a:moveTo>
                    <a:pt x="0" y="240866"/>
                  </a:moveTo>
                  <a:lnTo>
                    <a:pt x="353236" y="2662"/>
                  </a:lnTo>
                  <a:lnTo>
                    <a:pt x="35718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4053" y="3059687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5">
                  <a:moveTo>
                    <a:pt x="45407" y="0"/>
                  </a:moveTo>
                  <a:lnTo>
                    <a:pt x="0" y="5920"/>
                  </a:lnTo>
                  <a:lnTo>
                    <a:pt x="22899" y="39877"/>
                  </a:lnTo>
                  <a:lnTo>
                    <a:pt x="45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5685" y="3325229"/>
              <a:ext cx="357505" cy="236854"/>
            </a:xfrm>
            <a:custGeom>
              <a:avLst/>
              <a:gdLst/>
              <a:ahLst/>
              <a:cxnLst/>
              <a:rect l="l" t="t" r="r" b="b"/>
              <a:pathLst>
                <a:path w="357505" h="236854">
                  <a:moveTo>
                    <a:pt x="0" y="0"/>
                  </a:moveTo>
                  <a:lnTo>
                    <a:pt x="353019" y="233983"/>
                  </a:lnTo>
                  <a:lnTo>
                    <a:pt x="356989" y="2366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007" y="3546528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627" y="0"/>
                  </a:moveTo>
                  <a:lnTo>
                    <a:pt x="0" y="34140"/>
                  </a:lnTo>
                  <a:lnTo>
                    <a:pt x="45453" y="39697"/>
                  </a:lnTo>
                  <a:lnTo>
                    <a:pt x="22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50923" y="4916247"/>
            <a:ext cx="398780" cy="527050"/>
            <a:chOff x="1350923" y="4916247"/>
            <a:chExt cx="398780" cy="527050"/>
          </a:xfrm>
        </p:grpSpPr>
        <p:sp>
          <p:nvSpPr>
            <p:cNvPr id="13" name="object 13"/>
            <p:cNvSpPr/>
            <p:nvPr/>
          </p:nvSpPr>
          <p:spPr>
            <a:xfrm>
              <a:off x="1355685" y="4941348"/>
              <a:ext cx="357505" cy="247650"/>
            </a:xfrm>
            <a:custGeom>
              <a:avLst/>
              <a:gdLst/>
              <a:ahLst/>
              <a:cxnLst/>
              <a:rect l="l" t="t" r="r" b="b"/>
              <a:pathLst>
                <a:path w="357505" h="247650">
                  <a:moveTo>
                    <a:pt x="0" y="247182"/>
                  </a:moveTo>
                  <a:lnTo>
                    <a:pt x="353558" y="2708"/>
                  </a:lnTo>
                  <a:lnTo>
                    <a:pt x="35747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125" y="4916247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45335" y="0"/>
                  </a:moveTo>
                  <a:lnTo>
                    <a:pt x="0" y="6450"/>
                  </a:lnTo>
                  <a:lnTo>
                    <a:pt x="23294" y="40138"/>
                  </a:lnTo>
                  <a:lnTo>
                    <a:pt x="4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5685" y="5188530"/>
              <a:ext cx="356870" cy="230504"/>
            </a:xfrm>
            <a:custGeom>
              <a:avLst/>
              <a:gdLst/>
              <a:ahLst/>
              <a:cxnLst/>
              <a:rect l="l" t="t" r="r" b="b"/>
              <a:pathLst>
                <a:path w="356869" h="230504">
                  <a:moveTo>
                    <a:pt x="0" y="0"/>
                  </a:moveTo>
                  <a:lnTo>
                    <a:pt x="352698" y="227732"/>
                  </a:lnTo>
                  <a:lnTo>
                    <a:pt x="356699" y="23031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3943" y="5403363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217" y="0"/>
                  </a:moveTo>
                  <a:lnTo>
                    <a:pt x="0" y="34409"/>
                  </a:lnTo>
                  <a:lnTo>
                    <a:pt x="45516" y="39422"/>
                  </a:lnTo>
                  <a:lnTo>
                    <a:pt x="22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04490" y="254734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04490" y="307388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4490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4490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70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61656" y="2765173"/>
            <a:ext cx="342900" cy="527050"/>
            <a:chOff x="2861656" y="2765173"/>
            <a:chExt cx="342900" cy="527050"/>
          </a:xfrm>
        </p:grpSpPr>
        <p:sp>
          <p:nvSpPr>
            <p:cNvPr id="22" name="object 22"/>
            <p:cNvSpPr/>
            <p:nvPr/>
          </p:nvSpPr>
          <p:spPr>
            <a:xfrm>
              <a:off x="2866419" y="2794162"/>
              <a:ext cx="304800" cy="266065"/>
            </a:xfrm>
            <a:custGeom>
              <a:avLst/>
              <a:gdLst/>
              <a:ahLst/>
              <a:cxnLst/>
              <a:rect l="l" t="t" r="r" b="b"/>
              <a:pathLst>
                <a:path w="304800" h="266064">
                  <a:moveTo>
                    <a:pt x="0" y="265525"/>
                  </a:moveTo>
                  <a:lnTo>
                    <a:pt x="301204" y="3128"/>
                  </a:lnTo>
                  <a:lnTo>
                    <a:pt x="30479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60157" y="276517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44333" y="0"/>
                  </a:moveTo>
                  <a:lnTo>
                    <a:pt x="0" y="11463"/>
                  </a:lnTo>
                  <a:lnTo>
                    <a:pt x="26902" y="42345"/>
                  </a:lnTo>
                  <a:lnTo>
                    <a:pt x="44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66419" y="3059687"/>
              <a:ext cx="302260" cy="207645"/>
            </a:xfrm>
            <a:custGeom>
              <a:avLst/>
              <a:gdLst/>
              <a:ahLst/>
              <a:cxnLst/>
              <a:rect l="l" t="t" r="r" b="b"/>
              <a:pathLst>
                <a:path w="302260" h="207645">
                  <a:moveTo>
                    <a:pt x="0" y="0"/>
                  </a:moveTo>
                  <a:lnTo>
                    <a:pt x="297758" y="204355"/>
                  </a:lnTo>
                  <a:lnTo>
                    <a:pt x="301684" y="20704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9133" y="3251649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23176" y="0"/>
                  </a:moveTo>
                  <a:lnTo>
                    <a:pt x="0" y="33769"/>
                  </a:lnTo>
                  <a:lnTo>
                    <a:pt x="45356" y="40060"/>
                  </a:lnTo>
                  <a:lnTo>
                    <a:pt x="23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861656" y="4648053"/>
            <a:ext cx="342900" cy="527050"/>
            <a:chOff x="2861656" y="4648053"/>
            <a:chExt cx="342900" cy="527050"/>
          </a:xfrm>
        </p:grpSpPr>
        <p:sp>
          <p:nvSpPr>
            <p:cNvPr id="27" name="object 27"/>
            <p:cNvSpPr/>
            <p:nvPr/>
          </p:nvSpPr>
          <p:spPr>
            <a:xfrm>
              <a:off x="2866419" y="4675482"/>
              <a:ext cx="303530" cy="241300"/>
            </a:xfrm>
            <a:custGeom>
              <a:avLst/>
              <a:gdLst/>
              <a:ahLst/>
              <a:cxnLst/>
              <a:rect l="l" t="t" r="r" b="b"/>
              <a:pathLst>
                <a:path w="303530" h="241300">
                  <a:moveTo>
                    <a:pt x="0" y="240765"/>
                  </a:moveTo>
                  <a:lnTo>
                    <a:pt x="299766" y="2959"/>
                  </a:lnTo>
                  <a:lnTo>
                    <a:pt x="30349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9676" y="4648053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5" h="41910">
                  <a:moveTo>
                    <a:pt x="44814" y="0"/>
                  </a:moveTo>
                  <a:lnTo>
                    <a:pt x="0" y="9411"/>
                  </a:lnTo>
                  <a:lnTo>
                    <a:pt x="25454" y="41498"/>
                  </a:lnTo>
                  <a:lnTo>
                    <a:pt x="44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6419" y="4916248"/>
              <a:ext cx="303530" cy="231775"/>
            </a:xfrm>
            <a:custGeom>
              <a:avLst/>
              <a:gdLst/>
              <a:ahLst/>
              <a:cxnLst/>
              <a:rect l="l" t="t" r="r" b="b"/>
              <a:pathLst>
                <a:path w="303530" h="231775">
                  <a:moveTo>
                    <a:pt x="0" y="0"/>
                  </a:moveTo>
                  <a:lnTo>
                    <a:pt x="299221" y="228655"/>
                  </a:lnTo>
                  <a:lnTo>
                    <a:pt x="303005" y="23154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9513" y="5133451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5" h="41275">
                  <a:moveTo>
                    <a:pt x="24867" y="0"/>
                  </a:moveTo>
                  <a:lnTo>
                    <a:pt x="0" y="32543"/>
                  </a:lnTo>
                  <a:lnTo>
                    <a:pt x="44977" y="41140"/>
                  </a:lnTo>
                  <a:lnTo>
                    <a:pt x="24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732475" y="1817221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9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32475" y="234375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245"/>
              </a:spcBef>
            </a:pPr>
            <a:r>
              <a:rPr sz="2000" i="1" spc="-5" dirty="0"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32475" y="3512227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244"/>
              </a:spcBef>
            </a:pPr>
            <a:r>
              <a:rPr sz="2000" i="1" spc="-5" dirty="0"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32475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316686" y="3286949"/>
            <a:ext cx="419100" cy="969644"/>
            <a:chOff x="4316686" y="3286949"/>
            <a:chExt cx="419100" cy="969644"/>
          </a:xfrm>
        </p:grpSpPr>
        <p:sp>
          <p:nvSpPr>
            <p:cNvPr id="36" name="object 36"/>
            <p:cNvSpPr/>
            <p:nvPr/>
          </p:nvSpPr>
          <p:spPr>
            <a:xfrm>
              <a:off x="4321449" y="3291711"/>
              <a:ext cx="381000" cy="406400"/>
            </a:xfrm>
            <a:custGeom>
              <a:avLst/>
              <a:gdLst/>
              <a:ahLst/>
              <a:cxnLst/>
              <a:rect l="l" t="t" r="r" b="b"/>
              <a:pathLst>
                <a:path w="381000" h="406400">
                  <a:moveTo>
                    <a:pt x="0" y="0"/>
                  </a:moveTo>
                  <a:lnTo>
                    <a:pt x="377582" y="402676"/>
                  </a:lnTo>
                  <a:lnTo>
                    <a:pt x="380839" y="4061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9522" y="3686171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29876" y="0"/>
                  </a:moveTo>
                  <a:lnTo>
                    <a:pt x="0" y="28014"/>
                  </a:lnTo>
                  <a:lnTo>
                    <a:pt x="42953" y="43884"/>
                  </a:lnTo>
                  <a:lnTo>
                    <a:pt x="29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1449" y="3291711"/>
              <a:ext cx="394335" cy="924560"/>
            </a:xfrm>
            <a:custGeom>
              <a:avLst/>
              <a:gdLst/>
              <a:ahLst/>
              <a:cxnLst/>
              <a:rect l="l" t="t" r="r" b="b"/>
              <a:pathLst>
                <a:path w="394335" h="924560">
                  <a:moveTo>
                    <a:pt x="0" y="0"/>
                  </a:moveTo>
                  <a:lnTo>
                    <a:pt x="391864" y="919898"/>
                  </a:lnTo>
                  <a:lnTo>
                    <a:pt x="393731" y="92427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97584" y="4210887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20">
                  <a:moveTo>
                    <a:pt x="37680" y="0"/>
                  </a:moveTo>
                  <a:lnTo>
                    <a:pt x="0" y="16051"/>
                  </a:lnTo>
                  <a:lnTo>
                    <a:pt x="34891" y="45707"/>
                  </a:lnTo>
                  <a:lnTo>
                    <a:pt x="376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316686" y="2035050"/>
            <a:ext cx="415925" cy="735330"/>
            <a:chOff x="4316686" y="2035050"/>
            <a:chExt cx="415925" cy="735330"/>
          </a:xfrm>
        </p:grpSpPr>
        <p:sp>
          <p:nvSpPr>
            <p:cNvPr id="41" name="object 41"/>
            <p:cNvSpPr/>
            <p:nvPr/>
          </p:nvSpPr>
          <p:spPr>
            <a:xfrm>
              <a:off x="4321449" y="2581175"/>
              <a:ext cx="371475" cy="184150"/>
            </a:xfrm>
            <a:custGeom>
              <a:avLst/>
              <a:gdLst/>
              <a:ahLst/>
              <a:cxnLst/>
              <a:rect l="l" t="t" r="r" b="b"/>
              <a:pathLst>
                <a:path w="371475" h="184150">
                  <a:moveTo>
                    <a:pt x="0" y="183997"/>
                  </a:moveTo>
                  <a:lnTo>
                    <a:pt x="367212" y="2113"/>
                  </a:lnTo>
                  <a:lnTo>
                    <a:pt x="37147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86684" y="2561416"/>
              <a:ext cx="46355" cy="36830"/>
            </a:xfrm>
            <a:custGeom>
              <a:avLst/>
              <a:gdLst/>
              <a:ahLst/>
              <a:cxnLst/>
              <a:rect l="l" t="t" r="r" b="b"/>
              <a:pathLst>
                <a:path w="46354" h="36830">
                  <a:moveTo>
                    <a:pt x="0" y="0"/>
                  </a:moveTo>
                  <a:lnTo>
                    <a:pt x="18178" y="36701"/>
                  </a:lnTo>
                  <a:lnTo>
                    <a:pt x="45791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21449" y="2073506"/>
              <a:ext cx="389890" cy="692150"/>
            </a:xfrm>
            <a:custGeom>
              <a:avLst/>
              <a:gdLst/>
              <a:ahLst/>
              <a:cxnLst/>
              <a:rect l="l" t="t" r="r" b="b"/>
              <a:pathLst>
                <a:path w="389889" h="692150">
                  <a:moveTo>
                    <a:pt x="0" y="691666"/>
                  </a:moveTo>
                  <a:lnTo>
                    <a:pt x="387040" y="4150"/>
                  </a:lnTo>
                  <a:lnTo>
                    <a:pt x="38937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94538" y="2035050"/>
              <a:ext cx="38100" cy="46355"/>
            </a:xfrm>
            <a:custGeom>
              <a:avLst/>
              <a:gdLst/>
              <a:ahLst/>
              <a:cxnLst/>
              <a:rect l="l" t="t" r="r" b="b"/>
              <a:pathLst>
                <a:path w="38100" h="46355">
                  <a:moveTo>
                    <a:pt x="37937" y="0"/>
                  </a:moveTo>
                  <a:lnTo>
                    <a:pt x="0" y="25643"/>
                  </a:lnTo>
                  <a:lnTo>
                    <a:pt x="35690" y="45736"/>
                  </a:lnTo>
                  <a:lnTo>
                    <a:pt x="3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rebuchet MS"/>
                <a:cs typeface="Trebuchet MS"/>
              </a:rPr>
              <a:t>&lt;S</a:t>
            </a:r>
            <a:r>
              <a:rPr sz="2000" i="1" spc="-229" dirty="0">
                <a:latin typeface="Trebuchet MS"/>
                <a:cs typeface="Trebuchet MS"/>
              </a:rPr>
              <a:t>T</a:t>
            </a:r>
            <a:r>
              <a:rPr sz="2000" i="1" spc="-5" dirty="0">
                <a:latin typeface="Trebuchet MS"/>
                <a:cs typeface="Trebuchet MS"/>
              </a:rPr>
              <a:t>A</a:t>
            </a:r>
            <a:r>
              <a:rPr sz="2000" i="1" spc="-100" dirty="0">
                <a:latin typeface="Trebuchet MS"/>
                <a:cs typeface="Trebuchet MS"/>
              </a:rPr>
              <a:t>R</a:t>
            </a:r>
            <a:r>
              <a:rPr sz="2000" i="1" dirty="0"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50" name="object 50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35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12800" y="2781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12800" y="5435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57400" y="4343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057400" y="5689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057400" y="2489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57400" y="3797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505200" y="3530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505200" y="2184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505200" y="5410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505200" y="40767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5" name="object 6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50419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041900" y="2768600"/>
            <a:ext cx="433070" cy="74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-3.4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041900" y="14605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431848" y="6082701"/>
            <a:ext cx="3997325" cy="6438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0325" marR="54610" indent="177800">
              <a:lnSpc>
                <a:spcPts val="2100"/>
              </a:lnSpc>
              <a:spcBef>
                <a:spcPts val="425"/>
              </a:spcBef>
            </a:pP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For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each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of the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hypotheses, find  top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next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words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and calculate</a:t>
            </a:r>
            <a:r>
              <a:rPr sz="1800" spc="-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460" y="2841858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460" y="336839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5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460" y="469841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04"/>
              </a:spcBef>
            </a:pPr>
            <a:r>
              <a:rPr sz="2000" i="1" spc="-5" dirty="0"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460" y="522495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54"/>
              </a:spcBef>
            </a:pPr>
            <a:r>
              <a:rPr sz="2000" i="1" spc="-5" dirty="0">
                <a:latin typeface="Trebuchet MS"/>
                <a:cs typeface="Trebuchet MS"/>
              </a:rPr>
              <a:t>got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0923" y="3059687"/>
            <a:ext cx="398780" cy="527050"/>
            <a:chOff x="1350923" y="3059687"/>
            <a:chExt cx="398780" cy="527050"/>
          </a:xfrm>
        </p:grpSpPr>
        <p:sp>
          <p:nvSpPr>
            <p:cNvPr id="8" name="object 8"/>
            <p:cNvSpPr/>
            <p:nvPr/>
          </p:nvSpPr>
          <p:spPr>
            <a:xfrm>
              <a:off x="1355685" y="3084363"/>
              <a:ext cx="357505" cy="241300"/>
            </a:xfrm>
            <a:custGeom>
              <a:avLst/>
              <a:gdLst/>
              <a:ahLst/>
              <a:cxnLst/>
              <a:rect l="l" t="t" r="r" b="b"/>
              <a:pathLst>
                <a:path w="357505" h="241300">
                  <a:moveTo>
                    <a:pt x="0" y="240866"/>
                  </a:moveTo>
                  <a:lnTo>
                    <a:pt x="353236" y="2662"/>
                  </a:lnTo>
                  <a:lnTo>
                    <a:pt x="35718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4053" y="3059687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5">
                  <a:moveTo>
                    <a:pt x="45407" y="0"/>
                  </a:moveTo>
                  <a:lnTo>
                    <a:pt x="0" y="5920"/>
                  </a:lnTo>
                  <a:lnTo>
                    <a:pt x="22899" y="39877"/>
                  </a:lnTo>
                  <a:lnTo>
                    <a:pt x="45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5685" y="3325229"/>
              <a:ext cx="357505" cy="236854"/>
            </a:xfrm>
            <a:custGeom>
              <a:avLst/>
              <a:gdLst/>
              <a:ahLst/>
              <a:cxnLst/>
              <a:rect l="l" t="t" r="r" b="b"/>
              <a:pathLst>
                <a:path w="357505" h="236854">
                  <a:moveTo>
                    <a:pt x="0" y="0"/>
                  </a:moveTo>
                  <a:lnTo>
                    <a:pt x="353019" y="233983"/>
                  </a:lnTo>
                  <a:lnTo>
                    <a:pt x="356989" y="2366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007" y="3546528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627" y="0"/>
                  </a:moveTo>
                  <a:lnTo>
                    <a:pt x="0" y="34140"/>
                  </a:lnTo>
                  <a:lnTo>
                    <a:pt x="45453" y="39697"/>
                  </a:lnTo>
                  <a:lnTo>
                    <a:pt x="22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50923" y="4916247"/>
            <a:ext cx="398780" cy="527050"/>
            <a:chOff x="1350923" y="4916247"/>
            <a:chExt cx="398780" cy="527050"/>
          </a:xfrm>
        </p:grpSpPr>
        <p:sp>
          <p:nvSpPr>
            <p:cNvPr id="13" name="object 13"/>
            <p:cNvSpPr/>
            <p:nvPr/>
          </p:nvSpPr>
          <p:spPr>
            <a:xfrm>
              <a:off x="1355685" y="4941348"/>
              <a:ext cx="357505" cy="247650"/>
            </a:xfrm>
            <a:custGeom>
              <a:avLst/>
              <a:gdLst/>
              <a:ahLst/>
              <a:cxnLst/>
              <a:rect l="l" t="t" r="r" b="b"/>
              <a:pathLst>
                <a:path w="357505" h="247650">
                  <a:moveTo>
                    <a:pt x="0" y="247182"/>
                  </a:moveTo>
                  <a:lnTo>
                    <a:pt x="353558" y="2708"/>
                  </a:lnTo>
                  <a:lnTo>
                    <a:pt x="35747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125" y="4916247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45335" y="0"/>
                  </a:moveTo>
                  <a:lnTo>
                    <a:pt x="0" y="6450"/>
                  </a:lnTo>
                  <a:lnTo>
                    <a:pt x="23294" y="40138"/>
                  </a:lnTo>
                  <a:lnTo>
                    <a:pt x="4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5685" y="5188530"/>
              <a:ext cx="356870" cy="230504"/>
            </a:xfrm>
            <a:custGeom>
              <a:avLst/>
              <a:gdLst/>
              <a:ahLst/>
              <a:cxnLst/>
              <a:rect l="l" t="t" r="r" b="b"/>
              <a:pathLst>
                <a:path w="356869" h="230504">
                  <a:moveTo>
                    <a:pt x="0" y="0"/>
                  </a:moveTo>
                  <a:lnTo>
                    <a:pt x="352698" y="227732"/>
                  </a:lnTo>
                  <a:lnTo>
                    <a:pt x="356699" y="23031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3943" y="5403363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217" y="0"/>
                  </a:moveTo>
                  <a:lnTo>
                    <a:pt x="0" y="34409"/>
                  </a:lnTo>
                  <a:lnTo>
                    <a:pt x="45516" y="39422"/>
                  </a:lnTo>
                  <a:lnTo>
                    <a:pt x="22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04490" y="254734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2000" i="1" dirty="0"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04490" y="307388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4490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4490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70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61656" y="2765173"/>
            <a:ext cx="342900" cy="527050"/>
            <a:chOff x="2861656" y="2765173"/>
            <a:chExt cx="342900" cy="527050"/>
          </a:xfrm>
        </p:grpSpPr>
        <p:sp>
          <p:nvSpPr>
            <p:cNvPr id="22" name="object 22"/>
            <p:cNvSpPr/>
            <p:nvPr/>
          </p:nvSpPr>
          <p:spPr>
            <a:xfrm>
              <a:off x="2866419" y="2794162"/>
              <a:ext cx="304800" cy="266065"/>
            </a:xfrm>
            <a:custGeom>
              <a:avLst/>
              <a:gdLst/>
              <a:ahLst/>
              <a:cxnLst/>
              <a:rect l="l" t="t" r="r" b="b"/>
              <a:pathLst>
                <a:path w="304800" h="266064">
                  <a:moveTo>
                    <a:pt x="0" y="265525"/>
                  </a:moveTo>
                  <a:lnTo>
                    <a:pt x="301204" y="3128"/>
                  </a:lnTo>
                  <a:lnTo>
                    <a:pt x="30479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60157" y="276517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44333" y="0"/>
                  </a:moveTo>
                  <a:lnTo>
                    <a:pt x="0" y="11463"/>
                  </a:lnTo>
                  <a:lnTo>
                    <a:pt x="26902" y="42345"/>
                  </a:lnTo>
                  <a:lnTo>
                    <a:pt x="44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66419" y="3059687"/>
              <a:ext cx="302260" cy="207645"/>
            </a:xfrm>
            <a:custGeom>
              <a:avLst/>
              <a:gdLst/>
              <a:ahLst/>
              <a:cxnLst/>
              <a:rect l="l" t="t" r="r" b="b"/>
              <a:pathLst>
                <a:path w="302260" h="207645">
                  <a:moveTo>
                    <a:pt x="0" y="0"/>
                  </a:moveTo>
                  <a:lnTo>
                    <a:pt x="297758" y="204355"/>
                  </a:lnTo>
                  <a:lnTo>
                    <a:pt x="301684" y="20704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9133" y="3251649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23176" y="0"/>
                  </a:moveTo>
                  <a:lnTo>
                    <a:pt x="0" y="33769"/>
                  </a:lnTo>
                  <a:lnTo>
                    <a:pt x="45356" y="40060"/>
                  </a:lnTo>
                  <a:lnTo>
                    <a:pt x="23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861656" y="4648053"/>
            <a:ext cx="342900" cy="527050"/>
            <a:chOff x="2861656" y="4648053"/>
            <a:chExt cx="342900" cy="527050"/>
          </a:xfrm>
        </p:grpSpPr>
        <p:sp>
          <p:nvSpPr>
            <p:cNvPr id="27" name="object 27"/>
            <p:cNvSpPr/>
            <p:nvPr/>
          </p:nvSpPr>
          <p:spPr>
            <a:xfrm>
              <a:off x="2866419" y="4675482"/>
              <a:ext cx="303530" cy="241300"/>
            </a:xfrm>
            <a:custGeom>
              <a:avLst/>
              <a:gdLst/>
              <a:ahLst/>
              <a:cxnLst/>
              <a:rect l="l" t="t" r="r" b="b"/>
              <a:pathLst>
                <a:path w="303530" h="241300">
                  <a:moveTo>
                    <a:pt x="0" y="240765"/>
                  </a:moveTo>
                  <a:lnTo>
                    <a:pt x="299766" y="2959"/>
                  </a:lnTo>
                  <a:lnTo>
                    <a:pt x="30349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9676" y="4648053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5" h="41910">
                  <a:moveTo>
                    <a:pt x="44814" y="0"/>
                  </a:moveTo>
                  <a:lnTo>
                    <a:pt x="0" y="9411"/>
                  </a:lnTo>
                  <a:lnTo>
                    <a:pt x="25454" y="41498"/>
                  </a:lnTo>
                  <a:lnTo>
                    <a:pt x="44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6419" y="4916248"/>
              <a:ext cx="303530" cy="231775"/>
            </a:xfrm>
            <a:custGeom>
              <a:avLst/>
              <a:gdLst/>
              <a:ahLst/>
              <a:cxnLst/>
              <a:rect l="l" t="t" r="r" b="b"/>
              <a:pathLst>
                <a:path w="303530" h="231775">
                  <a:moveTo>
                    <a:pt x="0" y="0"/>
                  </a:moveTo>
                  <a:lnTo>
                    <a:pt x="299221" y="228655"/>
                  </a:lnTo>
                  <a:lnTo>
                    <a:pt x="303005" y="23154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9513" y="5133451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5" h="41275">
                  <a:moveTo>
                    <a:pt x="24867" y="0"/>
                  </a:moveTo>
                  <a:lnTo>
                    <a:pt x="0" y="32543"/>
                  </a:lnTo>
                  <a:lnTo>
                    <a:pt x="44977" y="41140"/>
                  </a:lnTo>
                  <a:lnTo>
                    <a:pt x="24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732475" y="1817221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9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32475" y="234375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245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32475" y="3512227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244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32475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316686" y="3286949"/>
            <a:ext cx="419100" cy="969644"/>
            <a:chOff x="4316686" y="3286949"/>
            <a:chExt cx="419100" cy="969644"/>
          </a:xfrm>
        </p:grpSpPr>
        <p:sp>
          <p:nvSpPr>
            <p:cNvPr id="36" name="object 36"/>
            <p:cNvSpPr/>
            <p:nvPr/>
          </p:nvSpPr>
          <p:spPr>
            <a:xfrm>
              <a:off x="4321449" y="3291711"/>
              <a:ext cx="381000" cy="406400"/>
            </a:xfrm>
            <a:custGeom>
              <a:avLst/>
              <a:gdLst/>
              <a:ahLst/>
              <a:cxnLst/>
              <a:rect l="l" t="t" r="r" b="b"/>
              <a:pathLst>
                <a:path w="381000" h="406400">
                  <a:moveTo>
                    <a:pt x="0" y="0"/>
                  </a:moveTo>
                  <a:lnTo>
                    <a:pt x="377582" y="402676"/>
                  </a:lnTo>
                  <a:lnTo>
                    <a:pt x="380839" y="4061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9522" y="3686171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29876" y="0"/>
                  </a:moveTo>
                  <a:lnTo>
                    <a:pt x="0" y="28014"/>
                  </a:lnTo>
                  <a:lnTo>
                    <a:pt x="42953" y="43884"/>
                  </a:lnTo>
                  <a:lnTo>
                    <a:pt x="29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1449" y="3291711"/>
              <a:ext cx="394335" cy="924560"/>
            </a:xfrm>
            <a:custGeom>
              <a:avLst/>
              <a:gdLst/>
              <a:ahLst/>
              <a:cxnLst/>
              <a:rect l="l" t="t" r="r" b="b"/>
              <a:pathLst>
                <a:path w="394335" h="924560">
                  <a:moveTo>
                    <a:pt x="0" y="0"/>
                  </a:moveTo>
                  <a:lnTo>
                    <a:pt x="391864" y="919898"/>
                  </a:lnTo>
                  <a:lnTo>
                    <a:pt x="393731" y="92427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97584" y="4210887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20">
                  <a:moveTo>
                    <a:pt x="37680" y="0"/>
                  </a:moveTo>
                  <a:lnTo>
                    <a:pt x="0" y="16051"/>
                  </a:lnTo>
                  <a:lnTo>
                    <a:pt x="34891" y="45707"/>
                  </a:lnTo>
                  <a:lnTo>
                    <a:pt x="376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316686" y="2035050"/>
            <a:ext cx="415925" cy="735330"/>
            <a:chOff x="4316686" y="2035050"/>
            <a:chExt cx="415925" cy="735330"/>
          </a:xfrm>
        </p:grpSpPr>
        <p:sp>
          <p:nvSpPr>
            <p:cNvPr id="41" name="object 41"/>
            <p:cNvSpPr/>
            <p:nvPr/>
          </p:nvSpPr>
          <p:spPr>
            <a:xfrm>
              <a:off x="4321449" y="2581175"/>
              <a:ext cx="371475" cy="184150"/>
            </a:xfrm>
            <a:custGeom>
              <a:avLst/>
              <a:gdLst/>
              <a:ahLst/>
              <a:cxnLst/>
              <a:rect l="l" t="t" r="r" b="b"/>
              <a:pathLst>
                <a:path w="371475" h="184150">
                  <a:moveTo>
                    <a:pt x="0" y="183997"/>
                  </a:moveTo>
                  <a:lnTo>
                    <a:pt x="367212" y="2113"/>
                  </a:lnTo>
                  <a:lnTo>
                    <a:pt x="37147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86684" y="2561416"/>
              <a:ext cx="46355" cy="36830"/>
            </a:xfrm>
            <a:custGeom>
              <a:avLst/>
              <a:gdLst/>
              <a:ahLst/>
              <a:cxnLst/>
              <a:rect l="l" t="t" r="r" b="b"/>
              <a:pathLst>
                <a:path w="46354" h="36830">
                  <a:moveTo>
                    <a:pt x="0" y="0"/>
                  </a:moveTo>
                  <a:lnTo>
                    <a:pt x="18178" y="36701"/>
                  </a:lnTo>
                  <a:lnTo>
                    <a:pt x="45791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21449" y="2073506"/>
              <a:ext cx="389890" cy="692150"/>
            </a:xfrm>
            <a:custGeom>
              <a:avLst/>
              <a:gdLst/>
              <a:ahLst/>
              <a:cxnLst/>
              <a:rect l="l" t="t" r="r" b="b"/>
              <a:pathLst>
                <a:path w="389889" h="692150">
                  <a:moveTo>
                    <a:pt x="0" y="691666"/>
                  </a:moveTo>
                  <a:lnTo>
                    <a:pt x="387040" y="4150"/>
                  </a:lnTo>
                  <a:lnTo>
                    <a:pt x="38937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94538" y="2035050"/>
              <a:ext cx="38100" cy="46355"/>
            </a:xfrm>
            <a:custGeom>
              <a:avLst/>
              <a:gdLst/>
              <a:ahLst/>
              <a:cxnLst/>
              <a:rect l="l" t="t" r="r" b="b"/>
              <a:pathLst>
                <a:path w="38100" h="46355">
                  <a:moveTo>
                    <a:pt x="37937" y="0"/>
                  </a:moveTo>
                  <a:lnTo>
                    <a:pt x="0" y="25643"/>
                  </a:lnTo>
                  <a:lnTo>
                    <a:pt x="35690" y="45736"/>
                  </a:lnTo>
                  <a:lnTo>
                    <a:pt x="3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rebuchet MS"/>
                <a:cs typeface="Trebuchet MS"/>
              </a:rPr>
              <a:t>&lt;S</a:t>
            </a:r>
            <a:r>
              <a:rPr sz="2000" i="1" spc="-229" dirty="0">
                <a:latin typeface="Trebuchet MS"/>
                <a:cs typeface="Trebuchet MS"/>
              </a:rPr>
              <a:t>T</a:t>
            </a:r>
            <a:r>
              <a:rPr sz="2000" i="1" spc="-5" dirty="0">
                <a:latin typeface="Trebuchet MS"/>
                <a:cs typeface="Trebuchet MS"/>
              </a:rPr>
              <a:t>A</a:t>
            </a:r>
            <a:r>
              <a:rPr sz="2000" i="1" spc="-100" dirty="0">
                <a:latin typeface="Trebuchet MS"/>
                <a:cs typeface="Trebuchet MS"/>
              </a:rPr>
              <a:t>R</a:t>
            </a:r>
            <a:r>
              <a:rPr sz="2000" i="1" dirty="0"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50" name="object 50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36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12800" y="2781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12800" y="5435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057400" y="4343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057400" y="5689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057400" y="2489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057400" y="3797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505200" y="3530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505200" y="2184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505200" y="5410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505200" y="40767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5" name="object 6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50419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041900" y="2768600"/>
            <a:ext cx="433070" cy="74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-3.4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041900" y="14605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646125" y="6082701"/>
            <a:ext cx="3289935" cy="6438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2230" marR="52705" indent="368300">
              <a:lnSpc>
                <a:spcPts val="2100"/>
              </a:lnSpc>
              <a:spcBef>
                <a:spcPts val="425"/>
              </a:spcBef>
            </a:pP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Of these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</a:t>
            </a:r>
            <a:r>
              <a:rPr sz="1800" baseline="18518" dirty="0">
                <a:solidFill>
                  <a:srgbClr val="BB57BE"/>
                </a:solidFill>
                <a:latin typeface="Trebuchet MS"/>
                <a:cs typeface="Trebuchet MS"/>
              </a:rPr>
              <a:t>2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hypotheses,  just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keep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with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highest</a:t>
            </a:r>
            <a:r>
              <a:rPr sz="1800" spc="-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460" y="2841858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460" y="336839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5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460" y="469841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04"/>
              </a:spcBef>
            </a:pPr>
            <a:r>
              <a:rPr sz="2000" i="1" spc="-5" dirty="0"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460" y="522495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54"/>
              </a:spcBef>
            </a:pPr>
            <a:r>
              <a:rPr sz="2000" i="1" spc="-5" dirty="0">
                <a:latin typeface="Trebuchet MS"/>
                <a:cs typeface="Trebuchet MS"/>
              </a:rPr>
              <a:t>got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0923" y="3059687"/>
            <a:ext cx="398780" cy="527050"/>
            <a:chOff x="1350923" y="3059687"/>
            <a:chExt cx="398780" cy="527050"/>
          </a:xfrm>
        </p:grpSpPr>
        <p:sp>
          <p:nvSpPr>
            <p:cNvPr id="8" name="object 8"/>
            <p:cNvSpPr/>
            <p:nvPr/>
          </p:nvSpPr>
          <p:spPr>
            <a:xfrm>
              <a:off x="1355685" y="3084363"/>
              <a:ext cx="357505" cy="241300"/>
            </a:xfrm>
            <a:custGeom>
              <a:avLst/>
              <a:gdLst/>
              <a:ahLst/>
              <a:cxnLst/>
              <a:rect l="l" t="t" r="r" b="b"/>
              <a:pathLst>
                <a:path w="357505" h="241300">
                  <a:moveTo>
                    <a:pt x="0" y="240866"/>
                  </a:moveTo>
                  <a:lnTo>
                    <a:pt x="353236" y="2662"/>
                  </a:lnTo>
                  <a:lnTo>
                    <a:pt x="35718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4053" y="3059687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5">
                  <a:moveTo>
                    <a:pt x="45407" y="0"/>
                  </a:moveTo>
                  <a:lnTo>
                    <a:pt x="0" y="5920"/>
                  </a:lnTo>
                  <a:lnTo>
                    <a:pt x="22899" y="39877"/>
                  </a:lnTo>
                  <a:lnTo>
                    <a:pt x="45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5685" y="3325229"/>
              <a:ext cx="357505" cy="236854"/>
            </a:xfrm>
            <a:custGeom>
              <a:avLst/>
              <a:gdLst/>
              <a:ahLst/>
              <a:cxnLst/>
              <a:rect l="l" t="t" r="r" b="b"/>
              <a:pathLst>
                <a:path w="357505" h="236854">
                  <a:moveTo>
                    <a:pt x="0" y="0"/>
                  </a:moveTo>
                  <a:lnTo>
                    <a:pt x="353019" y="233983"/>
                  </a:lnTo>
                  <a:lnTo>
                    <a:pt x="356989" y="2366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007" y="3546528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627" y="0"/>
                  </a:moveTo>
                  <a:lnTo>
                    <a:pt x="0" y="34140"/>
                  </a:lnTo>
                  <a:lnTo>
                    <a:pt x="45453" y="39697"/>
                  </a:lnTo>
                  <a:lnTo>
                    <a:pt x="22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50923" y="4916247"/>
            <a:ext cx="398780" cy="527050"/>
            <a:chOff x="1350923" y="4916247"/>
            <a:chExt cx="398780" cy="527050"/>
          </a:xfrm>
        </p:grpSpPr>
        <p:sp>
          <p:nvSpPr>
            <p:cNvPr id="13" name="object 13"/>
            <p:cNvSpPr/>
            <p:nvPr/>
          </p:nvSpPr>
          <p:spPr>
            <a:xfrm>
              <a:off x="1355685" y="4941348"/>
              <a:ext cx="357505" cy="247650"/>
            </a:xfrm>
            <a:custGeom>
              <a:avLst/>
              <a:gdLst/>
              <a:ahLst/>
              <a:cxnLst/>
              <a:rect l="l" t="t" r="r" b="b"/>
              <a:pathLst>
                <a:path w="357505" h="247650">
                  <a:moveTo>
                    <a:pt x="0" y="247182"/>
                  </a:moveTo>
                  <a:lnTo>
                    <a:pt x="353558" y="2708"/>
                  </a:lnTo>
                  <a:lnTo>
                    <a:pt x="35747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125" y="4916247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45335" y="0"/>
                  </a:moveTo>
                  <a:lnTo>
                    <a:pt x="0" y="6450"/>
                  </a:lnTo>
                  <a:lnTo>
                    <a:pt x="23294" y="40138"/>
                  </a:lnTo>
                  <a:lnTo>
                    <a:pt x="4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5685" y="5188530"/>
              <a:ext cx="356870" cy="230504"/>
            </a:xfrm>
            <a:custGeom>
              <a:avLst/>
              <a:gdLst/>
              <a:ahLst/>
              <a:cxnLst/>
              <a:rect l="l" t="t" r="r" b="b"/>
              <a:pathLst>
                <a:path w="356869" h="230504">
                  <a:moveTo>
                    <a:pt x="0" y="0"/>
                  </a:moveTo>
                  <a:lnTo>
                    <a:pt x="352698" y="227732"/>
                  </a:lnTo>
                  <a:lnTo>
                    <a:pt x="356699" y="23031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3943" y="5403363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217" y="0"/>
                  </a:moveTo>
                  <a:lnTo>
                    <a:pt x="0" y="34409"/>
                  </a:lnTo>
                  <a:lnTo>
                    <a:pt x="45516" y="39422"/>
                  </a:lnTo>
                  <a:lnTo>
                    <a:pt x="22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04490" y="254734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2000" i="1" dirty="0"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04490" y="307388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4490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4490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70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61656" y="2765173"/>
            <a:ext cx="342900" cy="527050"/>
            <a:chOff x="2861656" y="2765173"/>
            <a:chExt cx="342900" cy="527050"/>
          </a:xfrm>
        </p:grpSpPr>
        <p:sp>
          <p:nvSpPr>
            <p:cNvPr id="22" name="object 22"/>
            <p:cNvSpPr/>
            <p:nvPr/>
          </p:nvSpPr>
          <p:spPr>
            <a:xfrm>
              <a:off x="2866419" y="2794162"/>
              <a:ext cx="304800" cy="266065"/>
            </a:xfrm>
            <a:custGeom>
              <a:avLst/>
              <a:gdLst/>
              <a:ahLst/>
              <a:cxnLst/>
              <a:rect l="l" t="t" r="r" b="b"/>
              <a:pathLst>
                <a:path w="304800" h="266064">
                  <a:moveTo>
                    <a:pt x="0" y="265525"/>
                  </a:moveTo>
                  <a:lnTo>
                    <a:pt x="301204" y="3128"/>
                  </a:lnTo>
                  <a:lnTo>
                    <a:pt x="30479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60157" y="276517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44333" y="0"/>
                  </a:moveTo>
                  <a:lnTo>
                    <a:pt x="0" y="11463"/>
                  </a:lnTo>
                  <a:lnTo>
                    <a:pt x="26902" y="42345"/>
                  </a:lnTo>
                  <a:lnTo>
                    <a:pt x="44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66419" y="3059687"/>
              <a:ext cx="302260" cy="207645"/>
            </a:xfrm>
            <a:custGeom>
              <a:avLst/>
              <a:gdLst/>
              <a:ahLst/>
              <a:cxnLst/>
              <a:rect l="l" t="t" r="r" b="b"/>
              <a:pathLst>
                <a:path w="302260" h="207645">
                  <a:moveTo>
                    <a:pt x="0" y="0"/>
                  </a:moveTo>
                  <a:lnTo>
                    <a:pt x="297758" y="204355"/>
                  </a:lnTo>
                  <a:lnTo>
                    <a:pt x="301684" y="20704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9133" y="3251649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23176" y="0"/>
                  </a:moveTo>
                  <a:lnTo>
                    <a:pt x="0" y="33769"/>
                  </a:lnTo>
                  <a:lnTo>
                    <a:pt x="45356" y="40060"/>
                  </a:lnTo>
                  <a:lnTo>
                    <a:pt x="23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861656" y="4648053"/>
            <a:ext cx="342900" cy="527050"/>
            <a:chOff x="2861656" y="4648053"/>
            <a:chExt cx="342900" cy="527050"/>
          </a:xfrm>
        </p:grpSpPr>
        <p:sp>
          <p:nvSpPr>
            <p:cNvPr id="27" name="object 27"/>
            <p:cNvSpPr/>
            <p:nvPr/>
          </p:nvSpPr>
          <p:spPr>
            <a:xfrm>
              <a:off x="2866419" y="4675482"/>
              <a:ext cx="303530" cy="241300"/>
            </a:xfrm>
            <a:custGeom>
              <a:avLst/>
              <a:gdLst/>
              <a:ahLst/>
              <a:cxnLst/>
              <a:rect l="l" t="t" r="r" b="b"/>
              <a:pathLst>
                <a:path w="303530" h="241300">
                  <a:moveTo>
                    <a:pt x="0" y="240765"/>
                  </a:moveTo>
                  <a:lnTo>
                    <a:pt x="299766" y="2959"/>
                  </a:lnTo>
                  <a:lnTo>
                    <a:pt x="30349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9676" y="4648053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5" h="41910">
                  <a:moveTo>
                    <a:pt x="44814" y="0"/>
                  </a:moveTo>
                  <a:lnTo>
                    <a:pt x="0" y="9411"/>
                  </a:lnTo>
                  <a:lnTo>
                    <a:pt x="25454" y="41498"/>
                  </a:lnTo>
                  <a:lnTo>
                    <a:pt x="44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6419" y="4916248"/>
              <a:ext cx="303530" cy="231775"/>
            </a:xfrm>
            <a:custGeom>
              <a:avLst/>
              <a:gdLst/>
              <a:ahLst/>
              <a:cxnLst/>
              <a:rect l="l" t="t" r="r" b="b"/>
              <a:pathLst>
                <a:path w="303530" h="231775">
                  <a:moveTo>
                    <a:pt x="0" y="0"/>
                  </a:moveTo>
                  <a:lnTo>
                    <a:pt x="299221" y="228655"/>
                  </a:lnTo>
                  <a:lnTo>
                    <a:pt x="303005" y="23154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9513" y="5133451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5" h="41275">
                  <a:moveTo>
                    <a:pt x="24867" y="0"/>
                  </a:moveTo>
                  <a:lnTo>
                    <a:pt x="0" y="32543"/>
                  </a:lnTo>
                  <a:lnTo>
                    <a:pt x="44977" y="41140"/>
                  </a:lnTo>
                  <a:lnTo>
                    <a:pt x="24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732475" y="1817221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9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32475" y="234375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245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32475" y="3512227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244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32475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316686" y="3286949"/>
            <a:ext cx="419100" cy="969644"/>
            <a:chOff x="4316686" y="3286949"/>
            <a:chExt cx="419100" cy="969644"/>
          </a:xfrm>
        </p:grpSpPr>
        <p:sp>
          <p:nvSpPr>
            <p:cNvPr id="36" name="object 36"/>
            <p:cNvSpPr/>
            <p:nvPr/>
          </p:nvSpPr>
          <p:spPr>
            <a:xfrm>
              <a:off x="4321449" y="3291711"/>
              <a:ext cx="381000" cy="406400"/>
            </a:xfrm>
            <a:custGeom>
              <a:avLst/>
              <a:gdLst/>
              <a:ahLst/>
              <a:cxnLst/>
              <a:rect l="l" t="t" r="r" b="b"/>
              <a:pathLst>
                <a:path w="381000" h="406400">
                  <a:moveTo>
                    <a:pt x="0" y="0"/>
                  </a:moveTo>
                  <a:lnTo>
                    <a:pt x="377582" y="402676"/>
                  </a:lnTo>
                  <a:lnTo>
                    <a:pt x="380839" y="4061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9522" y="3686171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29876" y="0"/>
                  </a:moveTo>
                  <a:lnTo>
                    <a:pt x="0" y="28014"/>
                  </a:lnTo>
                  <a:lnTo>
                    <a:pt x="42953" y="43884"/>
                  </a:lnTo>
                  <a:lnTo>
                    <a:pt x="29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1449" y="3291711"/>
              <a:ext cx="394335" cy="924560"/>
            </a:xfrm>
            <a:custGeom>
              <a:avLst/>
              <a:gdLst/>
              <a:ahLst/>
              <a:cxnLst/>
              <a:rect l="l" t="t" r="r" b="b"/>
              <a:pathLst>
                <a:path w="394335" h="924560">
                  <a:moveTo>
                    <a:pt x="0" y="0"/>
                  </a:moveTo>
                  <a:lnTo>
                    <a:pt x="391864" y="919898"/>
                  </a:lnTo>
                  <a:lnTo>
                    <a:pt x="393731" y="92427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97584" y="4210887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20">
                  <a:moveTo>
                    <a:pt x="37680" y="0"/>
                  </a:moveTo>
                  <a:lnTo>
                    <a:pt x="0" y="16051"/>
                  </a:lnTo>
                  <a:lnTo>
                    <a:pt x="34891" y="45707"/>
                  </a:lnTo>
                  <a:lnTo>
                    <a:pt x="376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316686" y="2035050"/>
            <a:ext cx="415925" cy="735330"/>
            <a:chOff x="4316686" y="2035050"/>
            <a:chExt cx="415925" cy="735330"/>
          </a:xfrm>
        </p:grpSpPr>
        <p:sp>
          <p:nvSpPr>
            <p:cNvPr id="41" name="object 41"/>
            <p:cNvSpPr/>
            <p:nvPr/>
          </p:nvSpPr>
          <p:spPr>
            <a:xfrm>
              <a:off x="4321449" y="2581175"/>
              <a:ext cx="371475" cy="184150"/>
            </a:xfrm>
            <a:custGeom>
              <a:avLst/>
              <a:gdLst/>
              <a:ahLst/>
              <a:cxnLst/>
              <a:rect l="l" t="t" r="r" b="b"/>
              <a:pathLst>
                <a:path w="371475" h="184150">
                  <a:moveTo>
                    <a:pt x="0" y="183997"/>
                  </a:moveTo>
                  <a:lnTo>
                    <a:pt x="367212" y="2113"/>
                  </a:lnTo>
                  <a:lnTo>
                    <a:pt x="37147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86684" y="2561416"/>
              <a:ext cx="46355" cy="36830"/>
            </a:xfrm>
            <a:custGeom>
              <a:avLst/>
              <a:gdLst/>
              <a:ahLst/>
              <a:cxnLst/>
              <a:rect l="l" t="t" r="r" b="b"/>
              <a:pathLst>
                <a:path w="46354" h="36830">
                  <a:moveTo>
                    <a:pt x="0" y="0"/>
                  </a:moveTo>
                  <a:lnTo>
                    <a:pt x="18178" y="36701"/>
                  </a:lnTo>
                  <a:lnTo>
                    <a:pt x="45791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21449" y="2073506"/>
              <a:ext cx="389890" cy="692150"/>
            </a:xfrm>
            <a:custGeom>
              <a:avLst/>
              <a:gdLst/>
              <a:ahLst/>
              <a:cxnLst/>
              <a:rect l="l" t="t" r="r" b="b"/>
              <a:pathLst>
                <a:path w="389889" h="692150">
                  <a:moveTo>
                    <a:pt x="0" y="691666"/>
                  </a:moveTo>
                  <a:lnTo>
                    <a:pt x="387040" y="4150"/>
                  </a:lnTo>
                  <a:lnTo>
                    <a:pt x="38937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94538" y="2035050"/>
              <a:ext cx="38100" cy="46355"/>
            </a:xfrm>
            <a:custGeom>
              <a:avLst/>
              <a:gdLst/>
              <a:ahLst/>
              <a:cxnLst/>
              <a:rect l="l" t="t" r="r" b="b"/>
              <a:pathLst>
                <a:path w="38100" h="46355">
                  <a:moveTo>
                    <a:pt x="37937" y="0"/>
                  </a:moveTo>
                  <a:lnTo>
                    <a:pt x="0" y="25643"/>
                  </a:lnTo>
                  <a:lnTo>
                    <a:pt x="35690" y="45736"/>
                  </a:lnTo>
                  <a:lnTo>
                    <a:pt x="3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286261" y="18110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240"/>
              </a:spcBef>
            </a:pPr>
            <a:r>
              <a:rPr sz="2000" i="1" spc="-5" dirty="0">
                <a:latin typeface="Trebuchet MS"/>
                <a:cs typeface="Trebuchet MS"/>
              </a:rPr>
              <a:t>in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86261" y="2337603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90"/>
              </a:spcBef>
            </a:pPr>
            <a:r>
              <a:rPr sz="2000" i="1" spc="-5" dirty="0"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86261" y="3512227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244"/>
              </a:spcBef>
            </a:pPr>
            <a:r>
              <a:rPr sz="2000" i="1" dirty="0"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86261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one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844671" y="2028894"/>
            <a:ext cx="441959" cy="548005"/>
            <a:chOff x="5844671" y="2028894"/>
            <a:chExt cx="441959" cy="548005"/>
          </a:xfrm>
        </p:grpSpPr>
        <p:sp>
          <p:nvSpPr>
            <p:cNvPr id="50" name="object 50"/>
            <p:cNvSpPr/>
            <p:nvPr/>
          </p:nvSpPr>
          <p:spPr>
            <a:xfrm>
              <a:off x="5849434" y="2063020"/>
              <a:ext cx="408940" cy="499109"/>
            </a:xfrm>
            <a:custGeom>
              <a:avLst/>
              <a:gdLst/>
              <a:ahLst/>
              <a:cxnLst/>
              <a:rect l="l" t="t" r="r" b="b"/>
              <a:pathLst>
                <a:path w="408939" h="499110">
                  <a:moveTo>
                    <a:pt x="0" y="498567"/>
                  </a:moveTo>
                  <a:lnTo>
                    <a:pt x="405822" y="3682"/>
                  </a:lnTo>
                  <a:lnTo>
                    <a:pt x="408842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44455" y="2028894"/>
              <a:ext cx="41910" cy="45085"/>
            </a:xfrm>
            <a:custGeom>
              <a:avLst/>
              <a:gdLst/>
              <a:ahLst/>
              <a:cxnLst/>
              <a:rect l="l" t="t" r="r" b="b"/>
              <a:pathLst>
                <a:path w="41910" h="45085">
                  <a:moveTo>
                    <a:pt x="41805" y="0"/>
                  </a:moveTo>
                  <a:lnTo>
                    <a:pt x="0" y="18685"/>
                  </a:lnTo>
                  <a:lnTo>
                    <a:pt x="31669" y="44655"/>
                  </a:lnTo>
                  <a:lnTo>
                    <a:pt x="418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49434" y="2556054"/>
              <a:ext cx="393065" cy="5715"/>
            </a:xfrm>
            <a:custGeom>
              <a:avLst/>
              <a:gdLst/>
              <a:ahLst/>
              <a:cxnLst/>
              <a:rect l="l" t="t" r="r" b="b"/>
              <a:pathLst>
                <a:path w="393064" h="5714">
                  <a:moveTo>
                    <a:pt x="-4762" y="2766"/>
                  </a:moveTo>
                  <a:lnTo>
                    <a:pt x="397461" y="2766"/>
                  </a:lnTo>
                </a:path>
              </a:pathLst>
            </a:custGeom>
            <a:ln w="150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45019" y="253553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0"/>
                  </a:moveTo>
                  <a:lnTo>
                    <a:pt x="576" y="40953"/>
                  </a:lnTo>
                  <a:lnTo>
                    <a:pt x="41241" y="19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5844671" y="3709577"/>
            <a:ext cx="441959" cy="547370"/>
            <a:chOff x="5844671" y="3709577"/>
            <a:chExt cx="441959" cy="547370"/>
          </a:xfrm>
        </p:grpSpPr>
        <p:sp>
          <p:nvSpPr>
            <p:cNvPr id="55" name="object 55"/>
            <p:cNvSpPr/>
            <p:nvPr/>
          </p:nvSpPr>
          <p:spPr>
            <a:xfrm>
              <a:off x="5849434" y="3730056"/>
              <a:ext cx="393065" cy="0"/>
            </a:xfrm>
            <a:custGeom>
              <a:avLst/>
              <a:gdLst/>
              <a:ahLst/>
              <a:cxnLst/>
              <a:rect l="l" t="t" r="r" b="b"/>
              <a:pathLst>
                <a:path w="393064">
                  <a:moveTo>
                    <a:pt x="0" y="0"/>
                  </a:moveTo>
                  <a:lnTo>
                    <a:pt x="387932" y="0"/>
                  </a:lnTo>
                  <a:lnTo>
                    <a:pt x="39269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45303" y="370957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0"/>
                  </a:moveTo>
                  <a:lnTo>
                    <a:pt x="0" y="40957"/>
                  </a:lnTo>
                  <a:lnTo>
                    <a:pt x="40957" y="20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49434" y="3730056"/>
              <a:ext cx="408940" cy="492759"/>
            </a:xfrm>
            <a:custGeom>
              <a:avLst/>
              <a:gdLst/>
              <a:ahLst/>
              <a:cxnLst/>
              <a:rect l="l" t="t" r="r" b="b"/>
              <a:pathLst>
                <a:path w="408939" h="492760">
                  <a:moveTo>
                    <a:pt x="0" y="0"/>
                  </a:moveTo>
                  <a:lnTo>
                    <a:pt x="405607" y="488907"/>
                  </a:lnTo>
                  <a:lnTo>
                    <a:pt x="408648" y="49257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44348" y="4211997"/>
              <a:ext cx="41910" cy="45085"/>
            </a:xfrm>
            <a:custGeom>
              <a:avLst/>
              <a:gdLst/>
              <a:ahLst/>
              <a:cxnLst/>
              <a:rect l="l" t="t" r="r" b="b"/>
              <a:pathLst>
                <a:path w="41910" h="45085">
                  <a:moveTo>
                    <a:pt x="31521" y="0"/>
                  </a:moveTo>
                  <a:lnTo>
                    <a:pt x="0" y="26150"/>
                  </a:lnTo>
                  <a:lnTo>
                    <a:pt x="41912" y="44597"/>
                  </a:lnTo>
                  <a:lnTo>
                    <a:pt x="315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rebuchet MS"/>
                <a:cs typeface="Trebuchet MS"/>
              </a:rPr>
              <a:t>&lt;S</a:t>
            </a:r>
            <a:r>
              <a:rPr sz="2000" i="1" spc="-229" dirty="0">
                <a:latin typeface="Trebuchet MS"/>
                <a:cs typeface="Trebuchet MS"/>
              </a:rPr>
              <a:t>T</a:t>
            </a:r>
            <a:r>
              <a:rPr sz="2000" i="1" spc="-5" dirty="0">
                <a:latin typeface="Trebuchet MS"/>
                <a:cs typeface="Trebuchet MS"/>
              </a:rPr>
              <a:t>A</a:t>
            </a:r>
            <a:r>
              <a:rPr sz="2000" i="1" spc="-100" dirty="0">
                <a:latin typeface="Trebuchet MS"/>
                <a:cs typeface="Trebuchet MS"/>
              </a:rPr>
              <a:t>R</a:t>
            </a:r>
            <a:r>
              <a:rPr sz="2000" i="1" dirty="0"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64" name="object 64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37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12800" y="2781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12800" y="5435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057400" y="4343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057400" y="5689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057400" y="2489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057400" y="3797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505200" y="3530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505200" y="2184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505200" y="5410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505200" y="40767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9" name="object 7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50419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041900" y="2768600"/>
            <a:ext cx="433070" cy="74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-3.4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041900" y="14605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629400" y="2636520"/>
            <a:ext cx="433070" cy="86360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-4.5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6294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629400" y="1435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944404" y="6082701"/>
            <a:ext cx="3997325" cy="6438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59055" marR="55880" indent="177800">
              <a:lnSpc>
                <a:spcPts val="2100"/>
              </a:lnSpc>
              <a:spcBef>
                <a:spcPts val="425"/>
              </a:spcBef>
            </a:pP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For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each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of the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hypotheses, find  top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next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words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and calculate</a:t>
            </a:r>
            <a:r>
              <a:rPr sz="1800" spc="-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460" y="2841858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460" y="336839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5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460" y="469841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04"/>
              </a:spcBef>
            </a:pPr>
            <a:r>
              <a:rPr sz="2000" i="1" spc="-5" dirty="0"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460" y="522495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54"/>
              </a:spcBef>
            </a:pPr>
            <a:r>
              <a:rPr sz="2000" i="1" spc="-5" dirty="0">
                <a:latin typeface="Trebuchet MS"/>
                <a:cs typeface="Trebuchet MS"/>
              </a:rPr>
              <a:t>got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0923" y="3059687"/>
            <a:ext cx="398780" cy="527050"/>
            <a:chOff x="1350923" y="3059687"/>
            <a:chExt cx="398780" cy="527050"/>
          </a:xfrm>
        </p:grpSpPr>
        <p:sp>
          <p:nvSpPr>
            <p:cNvPr id="8" name="object 8"/>
            <p:cNvSpPr/>
            <p:nvPr/>
          </p:nvSpPr>
          <p:spPr>
            <a:xfrm>
              <a:off x="1355685" y="3084363"/>
              <a:ext cx="357505" cy="241300"/>
            </a:xfrm>
            <a:custGeom>
              <a:avLst/>
              <a:gdLst/>
              <a:ahLst/>
              <a:cxnLst/>
              <a:rect l="l" t="t" r="r" b="b"/>
              <a:pathLst>
                <a:path w="357505" h="241300">
                  <a:moveTo>
                    <a:pt x="0" y="240866"/>
                  </a:moveTo>
                  <a:lnTo>
                    <a:pt x="353236" y="2662"/>
                  </a:lnTo>
                  <a:lnTo>
                    <a:pt x="35718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4053" y="3059687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5">
                  <a:moveTo>
                    <a:pt x="45407" y="0"/>
                  </a:moveTo>
                  <a:lnTo>
                    <a:pt x="0" y="5920"/>
                  </a:lnTo>
                  <a:lnTo>
                    <a:pt x="22899" y="39877"/>
                  </a:lnTo>
                  <a:lnTo>
                    <a:pt x="45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5685" y="3325229"/>
              <a:ext cx="357505" cy="236854"/>
            </a:xfrm>
            <a:custGeom>
              <a:avLst/>
              <a:gdLst/>
              <a:ahLst/>
              <a:cxnLst/>
              <a:rect l="l" t="t" r="r" b="b"/>
              <a:pathLst>
                <a:path w="357505" h="236854">
                  <a:moveTo>
                    <a:pt x="0" y="0"/>
                  </a:moveTo>
                  <a:lnTo>
                    <a:pt x="353019" y="233983"/>
                  </a:lnTo>
                  <a:lnTo>
                    <a:pt x="356989" y="2366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007" y="3546528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627" y="0"/>
                  </a:moveTo>
                  <a:lnTo>
                    <a:pt x="0" y="34140"/>
                  </a:lnTo>
                  <a:lnTo>
                    <a:pt x="45453" y="39697"/>
                  </a:lnTo>
                  <a:lnTo>
                    <a:pt x="22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50923" y="4916247"/>
            <a:ext cx="398780" cy="527050"/>
            <a:chOff x="1350923" y="4916247"/>
            <a:chExt cx="398780" cy="527050"/>
          </a:xfrm>
        </p:grpSpPr>
        <p:sp>
          <p:nvSpPr>
            <p:cNvPr id="13" name="object 13"/>
            <p:cNvSpPr/>
            <p:nvPr/>
          </p:nvSpPr>
          <p:spPr>
            <a:xfrm>
              <a:off x="1355685" y="4941348"/>
              <a:ext cx="357505" cy="247650"/>
            </a:xfrm>
            <a:custGeom>
              <a:avLst/>
              <a:gdLst/>
              <a:ahLst/>
              <a:cxnLst/>
              <a:rect l="l" t="t" r="r" b="b"/>
              <a:pathLst>
                <a:path w="357505" h="247650">
                  <a:moveTo>
                    <a:pt x="0" y="247182"/>
                  </a:moveTo>
                  <a:lnTo>
                    <a:pt x="353558" y="2708"/>
                  </a:lnTo>
                  <a:lnTo>
                    <a:pt x="35747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125" y="4916247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45335" y="0"/>
                  </a:moveTo>
                  <a:lnTo>
                    <a:pt x="0" y="6450"/>
                  </a:lnTo>
                  <a:lnTo>
                    <a:pt x="23294" y="40138"/>
                  </a:lnTo>
                  <a:lnTo>
                    <a:pt x="4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5685" y="5188530"/>
              <a:ext cx="356870" cy="230504"/>
            </a:xfrm>
            <a:custGeom>
              <a:avLst/>
              <a:gdLst/>
              <a:ahLst/>
              <a:cxnLst/>
              <a:rect l="l" t="t" r="r" b="b"/>
              <a:pathLst>
                <a:path w="356869" h="230504">
                  <a:moveTo>
                    <a:pt x="0" y="0"/>
                  </a:moveTo>
                  <a:lnTo>
                    <a:pt x="352698" y="227732"/>
                  </a:lnTo>
                  <a:lnTo>
                    <a:pt x="356699" y="23031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3943" y="5403363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217" y="0"/>
                  </a:moveTo>
                  <a:lnTo>
                    <a:pt x="0" y="34409"/>
                  </a:lnTo>
                  <a:lnTo>
                    <a:pt x="45516" y="39422"/>
                  </a:lnTo>
                  <a:lnTo>
                    <a:pt x="22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04490" y="254734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2000" i="1" dirty="0"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04490" y="307388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4490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4490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70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61656" y="2765173"/>
            <a:ext cx="342900" cy="527050"/>
            <a:chOff x="2861656" y="2765173"/>
            <a:chExt cx="342900" cy="527050"/>
          </a:xfrm>
        </p:grpSpPr>
        <p:sp>
          <p:nvSpPr>
            <p:cNvPr id="22" name="object 22"/>
            <p:cNvSpPr/>
            <p:nvPr/>
          </p:nvSpPr>
          <p:spPr>
            <a:xfrm>
              <a:off x="2866419" y="2794162"/>
              <a:ext cx="304800" cy="266065"/>
            </a:xfrm>
            <a:custGeom>
              <a:avLst/>
              <a:gdLst/>
              <a:ahLst/>
              <a:cxnLst/>
              <a:rect l="l" t="t" r="r" b="b"/>
              <a:pathLst>
                <a:path w="304800" h="266064">
                  <a:moveTo>
                    <a:pt x="0" y="265525"/>
                  </a:moveTo>
                  <a:lnTo>
                    <a:pt x="301204" y="3128"/>
                  </a:lnTo>
                  <a:lnTo>
                    <a:pt x="30479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60157" y="276517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44333" y="0"/>
                  </a:moveTo>
                  <a:lnTo>
                    <a:pt x="0" y="11463"/>
                  </a:lnTo>
                  <a:lnTo>
                    <a:pt x="26902" y="42345"/>
                  </a:lnTo>
                  <a:lnTo>
                    <a:pt x="44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66419" y="3059687"/>
              <a:ext cx="302260" cy="207645"/>
            </a:xfrm>
            <a:custGeom>
              <a:avLst/>
              <a:gdLst/>
              <a:ahLst/>
              <a:cxnLst/>
              <a:rect l="l" t="t" r="r" b="b"/>
              <a:pathLst>
                <a:path w="302260" h="207645">
                  <a:moveTo>
                    <a:pt x="0" y="0"/>
                  </a:moveTo>
                  <a:lnTo>
                    <a:pt x="297758" y="204355"/>
                  </a:lnTo>
                  <a:lnTo>
                    <a:pt x="301684" y="20704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9133" y="3251649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23176" y="0"/>
                  </a:moveTo>
                  <a:lnTo>
                    <a:pt x="0" y="33769"/>
                  </a:lnTo>
                  <a:lnTo>
                    <a:pt x="45356" y="40060"/>
                  </a:lnTo>
                  <a:lnTo>
                    <a:pt x="23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861656" y="4648053"/>
            <a:ext cx="342900" cy="527050"/>
            <a:chOff x="2861656" y="4648053"/>
            <a:chExt cx="342900" cy="527050"/>
          </a:xfrm>
        </p:grpSpPr>
        <p:sp>
          <p:nvSpPr>
            <p:cNvPr id="27" name="object 27"/>
            <p:cNvSpPr/>
            <p:nvPr/>
          </p:nvSpPr>
          <p:spPr>
            <a:xfrm>
              <a:off x="2866419" y="4675482"/>
              <a:ext cx="303530" cy="241300"/>
            </a:xfrm>
            <a:custGeom>
              <a:avLst/>
              <a:gdLst/>
              <a:ahLst/>
              <a:cxnLst/>
              <a:rect l="l" t="t" r="r" b="b"/>
              <a:pathLst>
                <a:path w="303530" h="241300">
                  <a:moveTo>
                    <a:pt x="0" y="240765"/>
                  </a:moveTo>
                  <a:lnTo>
                    <a:pt x="299766" y="2959"/>
                  </a:lnTo>
                  <a:lnTo>
                    <a:pt x="30349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9676" y="4648053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5" h="41910">
                  <a:moveTo>
                    <a:pt x="44814" y="0"/>
                  </a:moveTo>
                  <a:lnTo>
                    <a:pt x="0" y="9411"/>
                  </a:lnTo>
                  <a:lnTo>
                    <a:pt x="25454" y="41498"/>
                  </a:lnTo>
                  <a:lnTo>
                    <a:pt x="44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6419" y="4916248"/>
              <a:ext cx="303530" cy="231775"/>
            </a:xfrm>
            <a:custGeom>
              <a:avLst/>
              <a:gdLst/>
              <a:ahLst/>
              <a:cxnLst/>
              <a:rect l="l" t="t" r="r" b="b"/>
              <a:pathLst>
                <a:path w="303530" h="231775">
                  <a:moveTo>
                    <a:pt x="0" y="0"/>
                  </a:moveTo>
                  <a:lnTo>
                    <a:pt x="299221" y="228655"/>
                  </a:lnTo>
                  <a:lnTo>
                    <a:pt x="303005" y="23154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9513" y="5133451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5" h="41275">
                  <a:moveTo>
                    <a:pt x="24867" y="0"/>
                  </a:moveTo>
                  <a:lnTo>
                    <a:pt x="0" y="32543"/>
                  </a:lnTo>
                  <a:lnTo>
                    <a:pt x="44977" y="41140"/>
                  </a:lnTo>
                  <a:lnTo>
                    <a:pt x="24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732475" y="1817221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9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32475" y="234375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245"/>
              </a:spcBef>
            </a:pPr>
            <a:r>
              <a:rPr sz="2000" i="1" spc="-5" dirty="0"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32475" y="3512227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244"/>
              </a:spcBef>
            </a:pPr>
            <a:r>
              <a:rPr sz="2000" i="1" spc="-5" dirty="0"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32475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316686" y="3286949"/>
            <a:ext cx="419100" cy="969644"/>
            <a:chOff x="4316686" y="3286949"/>
            <a:chExt cx="419100" cy="969644"/>
          </a:xfrm>
        </p:grpSpPr>
        <p:sp>
          <p:nvSpPr>
            <p:cNvPr id="36" name="object 36"/>
            <p:cNvSpPr/>
            <p:nvPr/>
          </p:nvSpPr>
          <p:spPr>
            <a:xfrm>
              <a:off x="4321449" y="3291711"/>
              <a:ext cx="381000" cy="406400"/>
            </a:xfrm>
            <a:custGeom>
              <a:avLst/>
              <a:gdLst/>
              <a:ahLst/>
              <a:cxnLst/>
              <a:rect l="l" t="t" r="r" b="b"/>
              <a:pathLst>
                <a:path w="381000" h="406400">
                  <a:moveTo>
                    <a:pt x="0" y="0"/>
                  </a:moveTo>
                  <a:lnTo>
                    <a:pt x="377582" y="402676"/>
                  </a:lnTo>
                  <a:lnTo>
                    <a:pt x="380839" y="4061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9522" y="3686171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29876" y="0"/>
                  </a:moveTo>
                  <a:lnTo>
                    <a:pt x="0" y="28014"/>
                  </a:lnTo>
                  <a:lnTo>
                    <a:pt x="42953" y="43884"/>
                  </a:lnTo>
                  <a:lnTo>
                    <a:pt x="29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1449" y="3291711"/>
              <a:ext cx="394335" cy="924560"/>
            </a:xfrm>
            <a:custGeom>
              <a:avLst/>
              <a:gdLst/>
              <a:ahLst/>
              <a:cxnLst/>
              <a:rect l="l" t="t" r="r" b="b"/>
              <a:pathLst>
                <a:path w="394335" h="924560">
                  <a:moveTo>
                    <a:pt x="0" y="0"/>
                  </a:moveTo>
                  <a:lnTo>
                    <a:pt x="391864" y="919898"/>
                  </a:lnTo>
                  <a:lnTo>
                    <a:pt x="393731" y="92427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97584" y="4210887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20">
                  <a:moveTo>
                    <a:pt x="37680" y="0"/>
                  </a:moveTo>
                  <a:lnTo>
                    <a:pt x="0" y="16051"/>
                  </a:lnTo>
                  <a:lnTo>
                    <a:pt x="34891" y="45707"/>
                  </a:lnTo>
                  <a:lnTo>
                    <a:pt x="376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316686" y="2035050"/>
            <a:ext cx="415925" cy="735330"/>
            <a:chOff x="4316686" y="2035050"/>
            <a:chExt cx="415925" cy="735330"/>
          </a:xfrm>
        </p:grpSpPr>
        <p:sp>
          <p:nvSpPr>
            <p:cNvPr id="41" name="object 41"/>
            <p:cNvSpPr/>
            <p:nvPr/>
          </p:nvSpPr>
          <p:spPr>
            <a:xfrm>
              <a:off x="4321449" y="2581175"/>
              <a:ext cx="371475" cy="184150"/>
            </a:xfrm>
            <a:custGeom>
              <a:avLst/>
              <a:gdLst/>
              <a:ahLst/>
              <a:cxnLst/>
              <a:rect l="l" t="t" r="r" b="b"/>
              <a:pathLst>
                <a:path w="371475" h="184150">
                  <a:moveTo>
                    <a:pt x="0" y="183997"/>
                  </a:moveTo>
                  <a:lnTo>
                    <a:pt x="367212" y="2113"/>
                  </a:lnTo>
                  <a:lnTo>
                    <a:pt x="37147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86684" y="2561416"/>
              <a:ext cx="46355" cy="36830"/>
            </a:xfrm>
            <a:custGeom>
              <a:avLst/>
              <a:gdLst/>
              <a:ahLst/>
              <a:cxnLst/>
              <a:rect l="l" t="t" r="r" b="b"/>
              <a:pathLst>
                <a:path w="46354" h="36830">
                  <a:moveTo>
                    <a:pt x="0" y="0"/>
                  </a:moveTo>
                  <a:lnTo>
                    <a:pt x="18178" y="36701"/>
                  </a:lnTo>
                  <a:lnTo>
                    <a:pt x="45791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21449" y="2073506"/>
              <a:ext cx="389890" cy="692150"/>
            </a:xfrm>
            <a:custGeom>
              <a:avLst/>
              <a:gdLst/>
              <a:ahLst/>
              <a:cxnLst/>
              <a:rect l="l" t="t" r="r" b="b"/>
              <a:pathLst>
                <a:path w="389889" h="692150">
                  <a:moveTo>
                    <a:pt x="0" y="691666"/>
                  </a:moveTo>
                  <a:lnTo>
                    <a:pt x="387040" y="4150"/>
                  </a:lnTo>
                  <a:lnTo>
                    <a:pt x="38937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94538" y="2035050"/>
              <a:ext cx="38100" cy="46355"/>
            </a:xfrm>
            <a:custGeom>
              <a:avLst/>
              <a:gdLst/>
              <a:ahLst/>
              <a:cxnLst/>
              <a:rect l="l" t="t" r="r" b="b"/>
              <a:pathLst>
                <a:path w="38100" h="46355">
                  <a:moveTo>
                    <a:pt x="37937" y="0"/>
                  </a:moveTo>
                  <a:lnTo>
                    <a:pt x="0" y="25643"/>
                  </a:lnTo>
                  <a:lnTo>
                    <a:pt x="35690" y="45736"/>
                  </a:lnTo>
                  <a:lnTo>
                    <a:pt x="3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286261" y="18110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240"/>
              </a:spcBef>
            </a:pPr>
            <a:r>
              <a:rPr sz="2000" i="1" spc="-5" dirty="0">
                <a:latin typeface="Trebuchet MS"/>
                <a:cs typeface="Trebuchet MS"/>
              </a:rPr>
              <a:t>in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86261" y="2337603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90"/>
              </a:spcBef>
            </a:pPr>
            <a:r>
              <a:rPr sz="2000" i="1" spc="-5" dirty="0"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86261" y="3512227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244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86261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one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844671" y="2028894"/>
            <a:ext cx="441959" cy="548005"/>
            <a:chOff x="5844671" y="2028894"/>
            <a:chExt cx="441959" cy="548005"/>
          </a:xfrm>
        </p:grpSpPr>
        <p:sp>
          <p:nvSpPr>
            <p:cNvPr id="50" name="object 50"/>
            <p:cNvSpPr/>
            <p:nvPr/>
          </p:nvSpPr>
          <p:spPr>
            <a:xfrm>
              <a:off x="5849434" y="2063020"/>
              <a:ext cx="408940" cy="499109"/>
            </a:xfrm>
            <a:custGeom>
              <a:avLst/>
              <a:gdLst/>
              <a:ahLst/>
              <a:cxnLst/>
              <a:rect l="l" t="t" r="r" b="b"/>
              <a:pathLst>
                <a:path w="408939" h="499110">
                  <a:moveTo>
                    <a:pt x="0" y="498567"/>
                  </a:moveTo>
                  <a:lnTo>
                    <a:pt x="405822" y="3682"/>
                  </a:lnTo>
                  <a:lnTo>
                    <a:pt x="408842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44455" y="2028894"/>
              <a:ext cx="41910" cy="45085"/>
            </a:xfrm>
            <a:custGeom>
              <a:avLst/>
              <a:gdLst/>
              <a:ahLst/>
              <a:cxnLst/>
              <a:rect l="l" t="t" r="r" b="b"/>
              <a:pathLst>
                <a:path w="41910" h="45085">
                  <a:moveTo>
                    <a:pt x="41805" y="0"/>
                  </a:moveTo>
                  <a:lnTo>
                    <a:pt x="0" y="18685"/>
                  </a:lnTo>
                  <a:lnTo>
                    <a:pt x="31669" y="44655"/>
                  </a:lnTo>
                  <a:lnTo>
                    <a:pt x="418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49434" y="2556054"/>
              <a:ext cx="393065" cy="5715"/>
            </a:xfrm>
            <a:custGeom>
              <a:avLst/>
              <a:gdLst/>
              <a:ahLst/>
              <a:cxnLst/>
              <a:rect l="l" t="t" r="r" b="b"/>
              <a:pathLst>
                <a:path w="393064" h="5714">
                  <a:moveTo>
                    <a:pt x="-4762" y="2766"/>
                  </a:moveTo>
                  <a:lnTo>
                    <a:pt x="397461" y="2766"/>
                  </a:lnTo>
                </a:path>
              </a:pathLst>
            </a:custGeom>
            <a:ln w="150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45019" y="253553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0"/>
                  </a:moveTo>
                  <a:lnTo>
                    <a:pt x="576" y="40953"/>
                  </a:lnTo>
                  <a:lnTo>
                    <a:pt x="41241" y="19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5844671" y="3709577"/>
            <a:ext cx="441959" cy="547370"/>
            <a:chOff x="5844671" y="3709577"/>
            <a:chExt cx="441959" cy="547370"/>
          </a:xfrm>
        </p:grpSpPr>
        <p:sp>
          <p:nvSpPr>
            <p:cNvPr id="55" name="object 55"/>
            <p:cNvSpPr/>
            <p:nvPr/>
          </p:nvSpPr>
          <p:spPr>
            <a:xfrm>
              <a:off x="5849434" y="3730056"/>
              <a:ext cx="393065" cy="0"/>
            </a:xfrm>
            <a:custGeom>
              <a:avLst/>
              <a:gdLst/>
              <a:ahLst/>
              <a:cxnLst/>
              <a:rect l="l" t="t" r="r" b="b"/>
              <a:pathLst>
                <a:path w="393064">
                  <a:moveTo>
                    <a:pt x="0" y="0"/>
                  </a:moveTo>
                  <a:lnTo>
                    <a:pt x="387932" y="0"/>
                  </a:lnTo>
                  <a:lnTo>
                    <a:pt x="39269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45303" y="370957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0"/>
                  </a:moveTo>
                  <a:lnTo>
                    <a:pt x="0" y="40957"/>
                  </a:lnTo>
                  <a:lnTo>
                    <a:pt x="40957" y="20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49434" y="3730056"/>
              <a:ext cx="408940" cy="492759"/>
            </a:xfrm>
            <a:custGeom>
              <a:avLst/>
              <a:gdLst/>
              <a:ahLst/>
              <a:cxnLst/>
              <a:rect l="l" t="t" r="r" b="b"/>
              <a:pathLst>
                <a:path w="408939" h="492760">
                  <a:moveTo>
                    <a:pt x="0" y="0"/>
                  </a:moveTo>
                  <a:lnTo>
                    <a:pt x="405607" y="488907"/>
                  </a:lnTo>
                  <a:lnTo>
                    <a:pt x="408648" y="49257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44348" y="4211997"/>
              <a:ext cx="41910" cy="45085"/>
            </a:xfrm>
            <a:custGeom>
              <a:avLst/>
              <a:gdLst/>
              <a:ahLst/>
              <a:cxnLst/>
              <a:rect l="l" t="t" r="r" b="b"/>
              <a:pathLst>
                <a:path w="41910" h="45085">
                  <a:moveTo>
                    <a:pt x="31521" y="0"/>
                  </a:moveTo>
                  <a:lnTo>
                    <a:pt x="0" y="26150"/>
                  </a:lnTo>
                  <a:lnTo>
                    <a:pt x="41912" y="44597"/>
                  </a:lnTo>
                  <a:lnTo>
                    <a:pt x="315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rebuchet MS"/>
                <a:cs typeface="Trebuchet MS"/>
              </a:rPr>
              <a:t>&lt;S</a:t>
            </a:r>
            <a:r>
              <a:rPr sz="2000" i="1" spc="-229" dirty="0">
                <a:latin typeface="Trebuchet MS"/>
                <a:cs typeface="Trebuchet MS"/>
              </a:rPr>
              <a:t>T</a:t>
            </a:r>
            <a:r>
              <a:rPr sz="2000" i="1" spc="-5" dirty="0">
                <a:latin typeface="Trebuchet MS"/>
                <a:cs typeface="Trebuchet MS"/>
              </a:rPr>
              <a:t>A</a:t>
            </a:r>
            <a:r>
              <a:rPr sz="2000" i="1" spc="-100" dirty="0">
                <a:latin typeface="Trebuchet MS"/>
                <a:cs typeface="Trebuchet MS"/>
              </a:rPr>
              <a:t>R</a:t>
            </a:r>
            <a:r>
              <a:rPr sz="2000" i="1" dirty="0"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64" name="object 64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38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12800" y="2781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12800" y="5435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057400" y="4343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057400" y="5689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057400" y="2489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057400" y="3797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505200" y="3530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505200" y="2184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505200" y="5410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505200" y="40767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9" name="object 7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50419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041900" y="2768600"/>
            <a:ext cx="433070" cy="74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-3.4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041900" y="14605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629400" y="2636520"/>
            <a:ext cx="433070" cy="86360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-4.5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6294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629400" y="1435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222745" y="6082701"/>
            <a:ext cx="3289935" cy="6438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60325" marR="54610" indent="381000">
              <a:lnSpc>
                <a:spcPts val="2100"/>
              </a:lnSpc>
              <a:spcBef>
                <a:spcPts val="425"/>
              </a:spcBef>
            </a:pP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Of these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</a:t>
            </a:r>
            <a:r>
              <a:rPr sz="1800" baseline="18518" dirty="0">
                <a:solidFill>
                  <a:srgbClr val="BB57BE"/>
                </a:solidFill>
                <a:latin typeface="Trebuchet MS"/>
                <a:cs typeface="Trebuchet MS"/>
              </a:rPr>
              <a:t>2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hypotheses,  just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keep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with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highest</a:t>
            </a:r>
            <a:r>
              <a:rPr sz="1800" spc="-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460" y="2841858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460" y="336839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5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460" y="469841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04"/>
              </a:spcBef>
            </a:pPr>
            <a:r>
              <a:rPr sz="2000" i="1" spc="-5" dirty="0"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460" y="522495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54"/>
              </a:spcBef>
            </a:pPr>
            <a:r>
              <a:rPr sz="2000" i="1" spc="-5" dirty="0">
                <a:latin typeface="Trebuchet MS"/>
                <a:cs typeface="Trebuchet MS"/>
              </a:rPr>
              <a:t>got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0923" y="3059687"/>
            <a:ext cx="398780" cy="527050"/>
            <a:chOff x="1350923" y="3059687"/>
            <a:chExt cx="398780" cy="527050"/>
          </a:xfrm>
        </p:grpSpPr>
        <p:sp>
          <p:nvSpPr>
            <p:cNvPr id="8" name="object 8"/>
            <p:cNvSpPr/>
            <p:nvPr/>
          </p:nvSpPr>
          <p:spPr>
            <a:xfrm>
              <a:off x="1355685" y="3084363"/>
              <a:ext cx="357505" cy="241300"/>
            </a:xfrm>
            <a:custGeom>
              <a:avLst/>
              <a:gdLst/>
              <a:ahLst/>
              <a:cxnLst/>
              <a:rect l="l" t="t" r="r" b="b"/>
              <a:pathLst>
                <a:path w="357505" h="241300">
                  <a:moveTo>
                    <a:pt x="0" y="240866"/>
                  </a:moveTo>
                  <a:lnTo>
                    <a:pt x="353236" y="2662"/>
                  </a:lnTo>
                  <a:lnTo>
                    <a:pt x="35718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4053" y="3059687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5">
                  <a:moveTo>
                    <a:pt x="45407" y="0"/>
                  </a:moveTo>
                  <a:lnTo>
                    <a:pt x="0" y="5920"/>
                  </a:lnTo>
                  <a:lnTo>
                    <a:pt x="22899" y="39877"/>
                  </a:lnTo>
                  <a:lnTo>
                    <a:pt x="45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5685" y="3325229"/>
              <a:ext cx="357505" cy="236854"/>
            </a:xfrm>
            <a:custGeom>
              <a:avLst/>
              <a:gdLst/>
              <a:ahLst/>
              <a:cxnLst/>
              <a:rect l="l" t="t" r="r" b="b"/>
              <a:pathLst>
                <a:path w="357505" h="236854">
                  <a:moveTo>
                    <a:pt x="0" y="0"/>
                  </a:moveTo>
                  <a:lnTo>
                    <a:pt x="353019" y="233983"/>
                  </a:lnTo>
                  <a:lnTo>
                    <a:pt x="356989" y="2366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007" y="3546528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627" y="0"/>
                  </a:moveTo>
                  <a:lnTo>
                    <a:pt x="0" y="34140"/>
                  </a:lnTo>
                  <a:lnTo>
                    <a:pt x="45453" y="39697"/>
                  </a:lnTo>
                  <a:lnTo>
                    <a:pt x="22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50923" y="4916247"/>
            <a:ext cx="398780" cy="527050"/>
            <a:chOff x="1350923" y="4916247"/>
            <a:chExt cx="398780" cy="527050"/>
          </a:xfrm>
        </p:grpSpPr>
        <p:sp>
          <p:nvSpPr>
            <p:cNvPr id="13" name="object 13"/>
            <p:cNvSpPr/>
            <p:nvPr/>
          </p:nvSpPr>
          <p:spPr>
            <a:xfrm>
              <a:off x="1355685" y="4941348"/>
              <a:ext cx="357505" cy="247650"/>
            </a:xfrm>
            <a:custGeom>
              <a:avLst/>
              <a:gdLst/>
              <a:ahLst/>
              <a:cxnLst/>
              <a:rect l="l" t="t" r="r" b="b"/>
              <a:pathLst>
                <a:path w="357505" h="247650">
                  <a:moveTo>
                    <a:pt x="0" y="247182"/>
                  </a:moveTo>
                  <a:lnTo>
                    <a:pt x="353558" y="2708"/>
                  </a:lnTo>
                  <a:lnTo>
                    <a:pt x="35747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125" y="4916247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45335" y="0"/>
                  </a:moveTo>
                  <a:lnTo>
                    <a:pt x="0" y="6450"/>
                  </a:lnTo>
                  <a:lnTo>
                    <a:pt x="23294" y="40138"/>
                  </a:lnTo>
                  <a:lnTo>
                    <a:pt x="4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5685" y="5188530"/>
              <a:ext cx="356870" cy="230504"/>
            </a:xfrm>
            <a:custGeom>
              <a:avLst/>
              <a:gdLst/>
              <a:ahLst/>
              <a:cxnLst/>
              <a:rect l="l" t="t" r="r" b="b"/>
              <a:pathLst>
                <a:path w="356869" h="230504">
                  <a:moveTo>
                    <a:pt x="0" y="0"/>
                  </a:moveTo>
                  <a:lnTo>
                    <a:pt x="352698" y="227732"/>
                  </a:lnTo>
                  <a:lnTo>
                    <a:pt x="356699" y="23031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3943" y="5403363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217" y="0"/>
                  </a:moveTo>
                  <a:lnTo>
                    <a:pt x="0" y="34409"/>
                  </a:lnTo>
                  <a:lnTo>
                    <a:pt x="45516" y="39422"/>
                  </a:lnTo>
                  <a:lnTo>
                    <a:pt x="22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04490" y="254734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2000" i="1" dirty="0"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04490" y="307388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4490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4490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70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61656" y="2765173"/>
            <a:ext cx="342900" cy="527050"/>
            <a:chOff x="2861656" y="2765173"/>
            <a:chExt cx="342900" cy="527050"/>
          </a:xfrm>
        </p:grpSpPr>
        <p:sp>
          <p:nvSpPr>
            <p:cNvPr id="22" name="object 22"/>
            <p:cNvSpPr/>
            <p:nvPr/>
          </p:nvSpPr>
          <p:spPr>
            <a:xfrm>
              <a:off x="2866419" y="2794162"/>
              <a:ext cx="304800" cy="266065"/>
            </a:xfrm>
            <a:custGeom>
              <a:avLst/>
              <a:gdLst/>
              <a:ahLst/>
              <a:cxnLst/>
              <a:rect l="l" t="t" r="r" b="b"/>
              <a:pathLst>
                <a:path w="304800" h="266064">
                  <a:moveTo>
                    <a:pt x="0" y="265525"/>
                  </a:moveTo>
                  <a:lnTo>
                    <a:pt x="301204" y="3128"/>
                  </a:lnTo>
                  <a:lnTo>
                    <a:pt x="30479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60157" y="276517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44333" y="0"/>
                  </a:moveTo>
                  <a:lnTo>
                    <a:pt x="0" y="11463"/>
                  </a:lnTo>
                  <a:lnTo>
                    <a:pt x="26902" y="42345"/>
                  </a:lnTo>
                  <a:lnTo>
                    <a:pt x="44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66419" y="3059687"/>
              <a:ext cx="302260" cy="207645"/>
            </a:xfrm>
            <a:custGeom>
              <a:avLst/>
              <a:gdLst/>
              <a:ahLst/>
              <a:cxnLst/>
              <a:rect l="l" t="t" r="r" b="b"/>
              <a:pathLst>
                <a:path w="302260" h="207645">
                  <a:moveTo>
                    <a:pt x="0" y="0"/>
                  </a:moveTo>
                  <a:lnTo>
                    <a:pt x="297758" y="204355"/>
                  </a:lnTo>
                  <a:lnTo>
                    <a:pt x="301684" y="20704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9133" y="3251649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23176" y="0"/>
                  </a:moveTo>
                  <a:lnTo>
                    <a:pt x="0" y="33769"/>
                  </a:lnTo>
                  <a:lnTo>
                    <a:pt x="45356" y="40060"/>
                  </a:lnTo>
                  <a:lnTo>
                    <a:pt x="23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861656" y="4648053"/>
            <a:ext cx="342900" cy="527050"/>
            <a:chOff x="2861656" y="4648053"/>
            <a:chExt cx="342900" cy="527050"/>
          </a:xfrm>
        </p:grpSpPr>
        <p:sp>
          <p:nvSpPr>
            <p:cNvPr id="27" name="object 27"/>
            <p:cNvSpPr/>
            <p:nvPr/>
          </p:nvSpPr>
          <p:spPr>
            <a:xfrm>
              <a:off x="2866419" y="4675482"/>
              <a:ext cx="303530" cy="241300"/>
            </a:xfrm>
            <a:custGeom>
              <a:avLst/>
              <a:gdLst/>
              <a:ahLst/>
              <a:cxnLst/>
              <a:rect l="l" t="t" r="r" b="b"/>
              <a:pathLst>
                <a:path w="303530" h="241300">
                  <a:moveTo>
                    <a:pt x="0" y="240765"/>
                  </a:moveTo>
                  <a:lnTo>
                    <a:pt x="299766" y="2959"/>
                  </a:lnTo>
                  <a:lnTo>
                    <a:pt x="30349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9676" y="4648053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5" h="41910">
                  <a:moveTo>
                    <a:pt x="44814" y="0"/>
                  </a:moveTo>
                  <a:lnTo>
                    <a:pt x="0" y="9411"/>
                  </a:lnTo>
                  <a:lnTo>
                    <a:pt x="25454" y="41498"/>
                  </a:lnTo>
                  <a:lnTo>
                    <a:pt x="44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6419" y="4916248"/>
              <a:ext cx="303530" cy="231775"/>
            </a:xfrm>
            <a:custGeom>
              <a:avLst/>
              <a:gdLst/>
              <a:ahLst/>
              <a:cxnLst/>
              <a:rect l="l" t="t" r="r" b="b"/>
              <a:pathLst>
                <a:path w="303530" h="231775">
                  <a:moveTo>
                    <a:pt x="0" y="0"/>
                  </a:moveTo>
                  <a:lnTo>
                    <a:pt x="299221" y="228655"/>
                  </a:lnTo>
                  <a:lnTo>
                    <a:pt x="303005" y="23154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9513" y="5133451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5" h="41275">
                  <a:moveTo>
                    <a:pt x="24867" y="0"/>
                  </a:moveTo>
                  <a:lnTo>
                    <a:pt x="0" y="32543"/>
                  </a:lnTo>
                  <a:lnTo>
                    <a:pt x="44977" y="41140"/>
                  </a:lnTo>
                  <a:lnTo>
                    <a:pt x="24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732475" y="1817221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9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32475" y="234375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245"/>
              </a:spcBef>
            </a:pPr>
            <a:r>
              <a:rPr sz="2000" i="1" spc="-5" dirty="0"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32475" y="3512227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244"/>
              </a:spcBef>
            </a:pPr>
            <a:r>
              <a:rPr sz="2000" i="1" spc="-5" dirty="0"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32475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316686" y="3286949"/>
            <a:ext cx="419100" cy="969644"/>
            <a:chOff x="4316686" y="3286949"/>
            <a:chExt cx="419100" cy="969644"/>
          </a:xfrm>
        </p:grpSpPr>
        <p:sp>
          <p:nvSpPr>
            <p:cNvPr id="36" name="object 36"/>
            <p:cNvSpPr/>
            <p:nvPr/>
          </p:nvSpPr>
          <p:spPr>
            <a:xfrm>
              <a:off x="4321449" y="3291711"/>
              <a:ext cx="381000" cy="406400"/>
            </a:xfrm>
            <a:custGeom>
              <a:avLst/>
              <a:gdLst/>
              <a:ahLst/>
              <a:cxnLst/>
              <a:rect l="l" t="t" r="r" b="b"/>
              <a:pathLst>
                <a:path w="381000" h="406400">
                  <a:moveTo>
                    <a:pt x="0" y="0"/>
                  </a:moveTo>
                  <a:lnTo>
                    <a:pt x="377582" y="402676"/>
                  </a:lnTo>
                  <a:lnTo>
                    <a:pt x="380839" y="4061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9522" y="3686171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29876" y="0"/>
                  </a:moveTo>
                  <a:lnTo>
                    <a:pt x="0" y="28014"/>
                  </a:lnTo>
                  <a:lnTo>
                    <a:pt x="42953" y="43884"/>
                  </a:lnTo>
                  <a:lnTo>
                    <a:pt x="29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1449" y="3291711"/>
              <a:ext cx="394335" cy="924560"/>
            </a:xfrm>
            <a:custGeom>
              <a:avLst/>
              <a:gdLst/>
              <a:ahLst/>
              <a:cxnLst/>
              <a:rect l="l" t="t" r="r" b="b"/>
              <a:pathLst>
                <a:path w="394335" h="924560">
                  <a:moveTo>
                    <a:pt x="0" y="0"/>
                  </a:moveTo>
                  <a:lnTo>
                    <a:pt x="391864" y="919898"/>
                  </a:lnTo>
                  <a:lnTo>
                    <a:pt x="393731" y="92427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97584" y="4210887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20">
                  <a:moveTo>
                    <a:pt x="37680" y="0"/>
                  </a:moveTo>
                  <a:lnTo>
                    <a:pt x="0" y="16051"/>
                  </a:lnTo>
                  <a:lnTo>
                    <a:pt x="34891" y="45707"/>
                  </a:lnTo>
                  <a:lnTo>
                    <a:pt x="376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316686" y="2035050"/>
            <a:ext cx="415925" cy="735330"/>
            <a:chOff x="4316686" y="2035050"/>
            <a:chExt cx="415925" cy="735330"/>
          </a:xfrm>
        </p:grpSpPr>
        <p:sp>
          <p:nvSpPr>
            <p:cNvPr id="41" name="object 41"/>
            <p:cNvSpPr/>
            <p:nvPr/>
          </p:nvSpPr>
          <p:spPr>
            <a:xfrm>
              <a:off x="4321449" y="2581175"/>
              <a:ext cx="371475" cy="184150"/>
            </a:xfrm>
            <a:custGeom>
              <a:avLst/>
              <a:gdLst/>
              <a:ahLst/>
              <a:cxnLst/>
              <a:rect l="l" t="t" r="r" b="b"/>
              <a:pathLst>
                <a:path w="371475" h="184150">
                  <a:moveTo>
                    <a:pt x="0" y="183997"/>
                  </a:moveTo>
                  <a:lnTo>
                    <a:pt x="367212" y="2113"/>
                  </a:lnTo>
                  <a:lnTo>
                    <a:pt x="37147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86684" y="2561416"/>
              <a:ext cx="46355" cy="36830"/>
            </a:xfrm>
            <a:custGeom>
              <a:avLst/>
              <a:gdLst/>
              <a:ahLst/>
              <a:cxnLst/>
              <a:rect l="l" t="t" r="r" b="b"/>
              <a:pathLst>
                <a:path w="46354" h="36830">
                  <a:moveTo>
                    <a:pt x="0" y="0"/>
                  </a:moveTo>
                  <a:lnTo>
                    <a:pt x="18178" y="36701"/>
                  </a:lnTo>
                  <a:lnTo>
                    <a:pt x="45791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21449" y="2073506"/>
              <a:ext cx="389890" cy="692150"/>
            </a:xfrm>
            <a:custGeom>
              <a:avLst/>
              <a:gdLst/>
              <a:ahLst/>
              <a:cxnLst/>
              <a:rect l="l" t="t" r="r" b="b"/>
              <a:pathLst>
                <a:path w="389889" h="692150">
                  <a:moveTo>
                    <a:pt x="0" y="691666"/>
                  </a:moveTo>
                  <a:lnTo>
                    <a:pt x="387040" y="4150"/>
                  </a:lnTo>
                  <a:lnTo>
                    <a:pt x="38937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94538" y="2035050"/>
              <a:ext cx="38100" cy="46355"/>
            </a:xfrm>
            <a:custGeom>
              <a:avLst/>
              <a:gdLst/>
              <a:ahLst/>
              <a:cxnLst/>
              <a:rect l="l" t="t" r="r" b="b"/>
              <a:pathLst>
                <a:path w="38100" h="46355">
                  <a:moveTo>
                    <a:pt x="37937" y="0"/>
                  </a:moveTo>
                  <a:lnTo>
                    <a:pt x="0" y="25643"/>
                  </a:lnTo>
                  <a:lnTo>
                    <a:pt x="35690" y="45736"/>
                  </a:lnTo>
                  <a:lnTo>
                    <a:pt x="3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286261" y="18110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240"/>
              </a:spcBef>
            </a:pPr>
            <a:r>
              <a:rPr sz="2000" i="1" spc="-5" dirty="0">
                <a:latin typeface="Trebuchet MS"/>
                <a:cs typeface="Trebuchet MS"/>
              </a:rPr>
              <a:t>in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86261" y="2337603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90"/>
              </a:spcBef>
            </a:pPr>
            <a:r>
              <a:rPr sz="2000" i="1" spc="-5" dirty="0"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86261" y="3512227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244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86261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one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844671" y="2028894"/>
            <a:ext cx="441959" cy="548005"/>
            <a:chOff x="5844671" y="2028894"/>
            <a:chExt cx="441959" cy="548005"/>
          </a:xfrm>
        </p:grpSpPr>
        <p:sp>
          <p:nvSpPr>
            <p:cNvPr id="50" name="object 50"/>
            <p:cNvSpPr/>
            <p:nvPr/>
          </p:nvSpPr>
          <p:spPr>
            <a:xfrm>
              <a:off x="5849434" y="2063020"/>
              <a:ext cx="408940" cy="499109"/>
            </a:xfrm>
            <a:custGeom>
              <a:avLst/>
              <a:gdLst/>
              <a:ahLst/>
              <a:cxnLst/>
              <a:rect l="l" t="t" r="r" b="b"/>
              <a:pathLst>
                <a:path w="408939" h="499110">
                  <a:moveTo>
                    <a:pt x="0" y="498567"/>
                  </a:moveTo>
                  <a:lnTo>
                    <a:pt x="405822" y="3682"/>
                  </a:lnTo>
                  <a:lnTo>
                    <a:pt x="408842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44455" y="2028894"/>
              <a:ext cx="41910" cy="45085"/>
            </a:xfrm>
            <a:custGeom>
              <a:avLst/>
              <a:gdLst/>
              <a:ahLst/>
              <a:cxnLst/>
              <a:rect l="l" t="t" r="r" b="b"/>
              <a:pathLst>
                <a:path w="41910" h="45085">
                  <a:moveTo>
                    <a:pt x="41805" y="0"/>
                  </a:moveTo>
                  <a:lnTo>
                    <a:pt x="0" y="18685"/>
                  </a:lnTo>
                  <a:lnTo>
                    <a:pt x="31669" y="44655"/>
                  </a:lnTo>
                  <a:lnTo>
                    <a:pt x="418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49434" y="2556054"/>
              <a:ext cx="393065" cy="5715"/>
            </a:xfrm>
            <a:custGeom>
              <a:avLst/>
              <a:gdLst/>
              <a:ahLst/>
              <a:cxnLst/>
              <a:rect l="l" t="t" r="r" b="b"/>
              <a:pathLst>
                <a:path w="393064" h="5714">
                  <a:moveTo>
                    <a:pt x="-4762" y="2766"/>
                  </a:moveTo>
                  <a:lnTo>
                    <a:pt x="397461" y="2766"/>
                  </a:lnTo>
                </a:path>
              </a:pathLst>
            </a:custGeom>
            <a:ln w="150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45019" y="253553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0"/>
                  </a:moveTo>
                  <a:lnTo>
                    <a:pt x="576" y="40953"/>
                  </a:lnTo>
                  <a:lnTo>
                    <a:pt x="41241" y="19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5844671" y="3709577"/>
            <a:ext cx="441959" cy="547370"/>
            <a:chOff x="5844671" y="3709577"/>
            <a:chExt cx="441959" cy="547370"/>
          </a:xfrm>
        </p:grpSpPr>
        <p:sp>
          <p:nvSpPr>
            <p:cNvPr id="55" name="object 55"/>
            <p:cNvSpPr/>
            <p:nvPr/>
          </p:nvSpPr>
          <p:spPr>
            <a:xfrm>
              <a:off x="5849434" y="3730056"/>
              <a:ext cx="393065" cy="0"/>
            </a:xfrm>
            <a:custGeom>
              <a:avLst/>
              <a:gdLst/>
              <a:ahLst/>
              <a:cxnLst/>
              <a:rect l="l" t="t" r="r" b="b"/>
              <a:pathLst>
                <a:path w="393064">
                  <a:moveTo>
                    <a:pt x="0" y="0"/>
                  </a:moveTo>
                  <a:lnTo>
                    <a:pt x="387932" y="0"/>
                  </a:lnTo>
                  <a:lnTo>
                    <a:pt x="39269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45303" y="370957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0"/>
                  </a:moveTo>
                  <a:lnTo>
                    <a:pt x="0" y="40957"/>
                  </a:lnTo>
                  <a:lnTo>
                    <a:pt x="40957" y="20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49434" y="3730056"/>
              <a:ext cx="408940" cy="492759"/>
            </a:xfrm>
            <a:custGeom>
              <a:avLst/>
              <a:gdLst/>
              <a:ahLst/>
              <a:cxnLst/>
              <a:rect l="l" t="t" r="r" b="b"/>
              <a:pathLst>
                <a:path w="408939" h="492760">
                  <a:moveTo>
                    <a:pt x="0" y="0"/>
                  </a:moveTo>
                  <a:lnTo>
                    <a:pt x="405607" y="488907"/>
                  </a:lnTo>
                  <a:lnTo>
                    <a:pt x="408648" y="49257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44348" y="4211997"/>
              <a:ext cx="41910" cy="45085"/>
            </a:xfrm>
            <a:custGeom>
              <a:avLst/>
              <a:gdLst/>
              <a:ahLst/>
              <a:cxnLst/>
              <a:rect l="l" t="t" r="r" b="b"/>
              <a:pathLst>
                <a:path w="41910" h="45085">
                  <a:moveTo>
                    <a:pt x="31521" y="0"/>
                  </a:moveTo>
                  <a:lnTo>
                    <a:pt x="0" y="26150"/>
                  </a:lnTo>
                  <a:lnTo>
                    <a:pt x="41912" y="44597"/>
                  </a:lnTo>
                  <a:lnTo>
                    <a:pt x="315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88152" y="261373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"/>
              </a:spcBef>
            </a:pPr>
            <a:r>
              <a:rPr sz="2000" i="1" spc="-5" dirty="0"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888152" y="314026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17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88152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888152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17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398456" y="2831560"/>
            <a:ext cx="490220" cy="903605"/>
            <a:chOff x="7398456" y="2831560"/>
            <a:chExt cx="490220" cy="903605"/>
          </a:xfrm>
        </p:grpSpPr>
        <p:sp>
          <p:nvSpPr>
            <p:cNvPr id="64" name="object 64"/>
            <p:cNvSpPr/>
            <p:nvPr/>
          </p:nvSpPr>
          <p:spPr>
            <a:xfrm>
              <a:off x="7403218" y="2870397"/>
              <a:ext cx="464184" cy="859790"/>
            </a:xfrm>
            <a:custGeom>
              <a:avLst/>
              <a:gdLst/>
              <a:ahLst/>
              <a:cxnLst/>
              <a:rect l="l" t="t" r="r" b="b"/>
              <a:pathLst>
                <a:path w="464184" h="859789">
                  <a:moveTo>
                    <a:pt x="0" y="859658"/>
                  </a:moveTo>
                  <a:lnTo>
                    <a:pt x="461711" y="4191"/>
                  </a:lnTo>
                  <a:lnTo>
                    <a:pt x="46397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850677" y="2831560"/>
              <a:ext cx="38100" cy="46355"/>
            </a:xfrm>
            <a:custGeom>
              <a:avLst/>
              <a:gdLst/>
              <a:ahLst/>
              <a:cxnLst/>
              <a:rect l="l" t="t" r="r" b="b"/>
              <a:pathLst>
                <a:path w="38100" h="46355">
                  <a:moveTo>
                    <a:pt x="37475" y="0"/>
                  </a:moveTo>
                  <a:lnTo>
                    <a:pt x="0" y="26316"/>
                  </a:lnTo>
                  <a:lnTo>
                    <a:pt x="36043" y="45769"/>
                  </a:lnTo>
                  <a:lnTo>
                    <a:pt x="37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03218" y="3384958"/>
              <a:ext cx="450215" cy="345440"/>
            </a:xfrm>
            <a:custGeom>
              <a:avLst/>
              <a:gdLst/>
              <a:ahLst/>
              <a:cxnLst/>
              <a:rect l="l" t="t" r="r" b="b"/>
              <a:pathLst>
                <a:path w="450215" h="345439">
                  <a:moveTo>
                    <a:pt x="0" y="345097"/>
                  </a:moveTo>
                  <a:lnTo>
                    <a:pt x="446137" y="2898"/>
                  </a:lnTo>
                  <a:lnTo>
                    <a:pt x="44991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843191" y="3358098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4" h="41275">
                  <a:moveTo>
                    <a:pt x="44961" y="0"/>
                  </a:moveTo>
                  <a:lnTo>
                    <a:pt x="0" y="8677"/>
                  </a:lnTo>
                  <a:lnTo>
                    <a:pt x="24926" y="41177"/>
                  </a:lnTo>
                  <a:lnTo>
                    <a:pt x="44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7398456" y="4251831"/>
            <a:ext cx="490220" cy="923290"/>
            <a:chOff x="7398456" y="4251831"/>
            <a:chExt cx="490220" cy="923290"/>
          </a:xfrm>
        </p:grpSpPr>
        <p:sp>
          <p:nvSpPr>
            <p:cNvPr id="69" name="object 69"/>
            <p:cNvSpPr/>
            <p:nvPr/>
          </p:nvSpPr>
          <p:spPr>
            <a:xfrm>
              <a:off x="7403218" y="4256594"/>
              <a:ext cx="450850" cy="363855"/>
            </a:xfrm>
            <a:custGeom>
              <a:avLst/>
              <a:gdLst/>
              <a:ahLst/>
              <a:cxnLst/>
              <a:rect l="l" t="t" r="r" b="b"/>
              <a:pathLst>
                <a:path w="450850" h="363854">
                  <a:moveTo>
                    <a:pt x="0" y="0"/>
                  </a:moveTo>
                  <a:lnTo>
                    <a:pt x="446888" y="360747"/>
                  </a:lnTo>
                  <a:lnTo>
                    <a:pt x="450594" y="36373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843419" y="4606392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4" h="41910">
                  <a:moveTo>
                    <a:pt x="25726" y="0"/>
                  </a:moveTo>
                  <a:lnTo>
                    <a:pt x="0" y="31869"/>
                  </a:lnTo>
                  <a:lnTo>
                    <a:pt x="44733" y="41661"/>
                  </a:lnTo>
                  <a:lnTo>
                    <a:pt x="257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03218" y="4256594"/>
              <a:ext cx="464820" cy="879475"/>
            </a:xfrm>
            <a:custGeom>
              <a:avLst/>
              <a:gdLst/>
              <a:ahLst/>
              <a:cxnLst/>
              <a:rect l="l" t="t" r="r" b="b"/>
              <a:pathLst>
                <a:path w="464820" h="879475">
                  <a:moveTo>
                    <a:pt x="0" y="0"/>
                  </a:moveTo>
                  <a:lnTo>
                    <a:pt x="462095" y="874764"/>
                  </a:lnTo>
                  <a:lnTo>
                    <a:pt x="464320" y="8789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50913" y="5128810"/>
              <a:ext cx="37465" cy="46355"/>
            </a:xfrm>
            <a:custGeom>
              <a:avLst/>
              <a:gdLst/>
              <a:ahLst/>
              <a:cxnLst/>
              <a:rect l="l" t="t" r="r" b="b"/>
              <a:pathLst>
                <a:path w="37465" h="46354">
                  <a:moveTo>
                    <a:pt x="36215" y="0"/>
                  </a:moveTo>
                  <a:lnTo>
                    <a:pt x="0" y="19131"/>
                  </a:lnTo>
                  <a:lnTo>
                    <a:pt x="37238" y="45780"/>
                  </a:lnTo>
                  <a:lnTo>
                    <a:pt x="36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rebuchet MS"/>
                <a:cs typeface="Trebuchet MS"/>
              </a:rPr>
              <a:t>&lt;S</a:t>
            </a:r>
            <a:r>
              <a:rPr sz="2000" i="1" spc="-229" dirty="0">
                <a:latin typeface="Trebuchet MS"/>
                <a:cs typeface="Trebuchet MS"/>
              </a:rPr>
              <a:t>T</a:t>
            </a:r>
            <a:r>
              <a:rPr sz="2000" i="1" spc="-5" dirty="0">
                <a:latin typeface="Trebuchet MS"/>
                <a:cs typeface="Trebuchet MS"/>
              </a:rPr>
              <a:t>A</a:t>
            </a:r>
            <a:r>
              <a:rPr sz="2000" i="1" spc="-100" dirty="0">
                <a:latin typeface="Trebuchet MS"/>
                <a:cs typeface="Trebuchet MS"/>
              </a:rPr>
              <a:t>R</a:t>
            </a:r>
            <a:r>
              <a:rPr sz="2000" i="1" dirty="0"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78" name="object 78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39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12800" y="2781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12800" y="5435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057400" y="4343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057400" y="5689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057400" y="2489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057400" y="3797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505200" y="3530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05200" y="2184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505200" y="5410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505200" y="40767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93" name="object 9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50419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041900" y="2768600"/>
            <a:ext cx="433070" cy="74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-3.4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041900" y="14605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629400" y="2636520"/>
            <a:ext cx="433070" cy="86360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-4.5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6294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629400" y="1435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8191500" y="22860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191500" y="3594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191500" y="41148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-5.0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191500" y="53975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-5.3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164993" y="6082701"/>
            <a:ext cx="3979545" cy="643890"/>
          </a:xfrm>
          <a:custGeom>
            <a:avLst/>
            <a:gdLst/>
            <a:ahLst/>
            <a:cxnLst/>
            <a:rect l="l" t="t" r="r" b="b"/>
            <a:pathLst>
              <a:path w="3979545" h="643890">
                <a:moveTo>
                  <a:pt x="0" y="0"/>
                </a:moveTo>
                <a:lnTo>
                  <a:pt x="3979006" y="0"/>
                </a:lnTo>
              </a:path>
              <a:path w="3979545" h="643890">
                <a:moveTo>
                  <a:pt x="3979006" y="643890"/>
                </a:moveTo>
                <a:lnTo>
                  <a:pt x="0" y="643890"/>
                </a:lnTo>
                <a:lnTo>
                  <a:pt x="0" y="0"/>
                </a:lnTo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5219700" y="6108700"/>
            <a:ext cx="389953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77800">
              <a:lnSpc>
                <a:spcPts val="2100"/>
              </a:lnSpc>
              <a:spcBef>
                <a:spcPts val="220"/>
              </a:spcBef>
            </a:pP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For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each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of the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hypotheses, find  top </a:t>
            </a:r>
            <a:r>
              <a:rPr sz="1800" i="1" dirty="0">
                <a:solidFill>
                  <a:srgbClr val="BB57BE"/>
                </a:solidFill>
                <a:latin typeface="Trebuchet MS"/>
                <a:cs typeface="Trebuchet MS"/>
              </a:rPr>
              <a:t>k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next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words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and calculate</a:t>
            </a:r>
            <a:r>
              <a:rPr sz="1800" spc="-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7500" y="6411652"/>
            <a:ext cx="169545" cy="2451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z="1400" dirty="0">
                <a:latin typeface="Trebuchet MS"/>
                <a:cs typeface="Trebuchet MS"/>
              </a:rPr>
              <a:t>4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0" y="3124200"/>
            <a:ext cx="5780405" cy="9829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854200" marR="5080" indent="-1841500">
              <a:lnSpc>
                <a:spcPts val="3700"/>
              </a:lnSpc>
              <a:spcBef>
                <a:spcPts val="340"/>
              </a:spcBef>
            </a:pPr>
            <a:r>
              <a:rPr sz="3200" spc="-5" dirty="0"/>
              <a:t>Section </a:t>
            </a:r>
            <a:r>
              <a:rPr sz="3200" dirty="0"/>
              <a:t>1: </a:t>
            </a:r>
            <a:r>
              <a:rPr sz="3200" spc="-15" dirty="0"/>
              <a:t>Pre-Neural </a:t>
            </a:r>
            <a:r>
              <a:rPr sz="3200" spc="-5" dirty="0"/>
              <a:t>Machine  </a:t>
            </a:r>
            <a:r>
              <a:rPr sz="3200" spc="-45" dirty="0"/>
              <a:t>Translation</a:t>
            </a:r>
            <a:endParaRPr sz="3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460" y="2841858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460" y="336839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5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460" y="469841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04"/>
              </a:spcBef>
            </a:pPr>
            <a:r>
              <a:rPr sz="2000" i="1" spc="-5" dirty="0"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460" y="522495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54"/>
              </a:spcBef>
            </a:pPr>
            <a:r>
              <a:rPr sz="2000" i="1" spc="-5" dirty="0">
                <a:latin typeface="Trebuchet MS"/>
                <a:cs typeface="Trebuchet MS"/>
              </a:rPr>
              <a:t>got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0923" y="3059687"/>
            <a:ext cx="398780" cy="527050"/>
            <a:chOff x="1350923" y="3059687"/>
            <a:chExt cx="398780" cy="527050"/>
          </a:xfrm>
        </p:grpSpPr>
        <p:sp>
          <p:nvSpPr>
            <p:cNvPr id="8" name="object 8"/>
            <p:cNvSpPr/>
            <p:nvPr/>
          </p:nvSpPr>
          <p:spPr>
            <a:xfrm>
              <a:off x="1355685" y="3084363"/>
              <a:ext cx="357505" cy="241300"/>
            </a:xfrm>
            <a:custGeom>
              <a:avLst/>
              <a:gdLst/>
              <a:ahLst/>
              <a:cxnLst/>
              <a:rect l="l" t="t" r="r" b="b"/>
              <a:pathLst>
                <a:path w="357505" h="241300">
                  <a:moveTo>
                    <a:pt x="0" y="240866"/>
                  </a:moveTo>
                  <a:lnTo>
                    <a:pt x="353236" y="2662"/>
                  </a:lnTo>
                  <a:lnTo>
                    <a:pt x="35718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4053" y="3059687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5">
                  <a:moveTo>
                    <a:pt x="45407" y="0"/>
                  </a:moveTo>
                  <a:lnTo>
                    <a:pt x="0" y="5920"/>
                  </a:lnTo>
                  <a:lnTo>
                    <a:pt x="22899" y="39877"/>
                  </a:lnTo>
                  <a:lnTo>
                    <a:pt x="45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5685" y="3325229"/>
              <a:ext cx="357505" cy="236854"/>
            </a:xfrm>
            <a:custGeom>
              <a:avLst/>
              <a:gdLst/>
              <a:ahLst/>
              <a:cxnLst/>
              <a:rect l="l" t="t" r="r" b="b"/>
              <a:pathLst>
                <a:path w="357505" h="236854">
                  <a:moveTo>
                    <a:pt x="0" y="0"/>
                  </a:moveTo>
                  <a:lnTo>
                    <a:pt x="353019" y="233983"/>
                  </a:lnTo>
                  <a:lnTo>
                    <a:pt x="356989" y="2366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007" y="3546528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627" y="0"/>
                  </a:moveTo>
                  <a:lnTo>
                    <a:pt x="0" y="34140"/>
                  </a:lnTo>
                  <a:lnTo>
                    <a:pt x="45453" y="39697"/>
                  </a:lnTo>
                  <a:lnTo>
                    <a:pt x="22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50923" y="4916247"/>
            <a:ext cx="398780" cy="527050"/>
            <a:chOff x="1350923" y="4916247"/>
            <a:chExt cx="398780" cy="527050"/>
          </a:xfrm>
        </p:grpSpPr>
        <p:sp>
          <p:nvSpPr>
            <p:cNvPr id="13" name="object 13"/>
            <p:cNvSpPr/>
            <p:nvPr/>
          </p:nvSpPr>
          <p:spPr>
            <a:xfrm>
              <a:off x="1355685" y="4941348"/>
              <a:ext cx="357505" cy="247650"/>
            </a:xfrm>
            <a:custGeom>
              <a:avLst/>
              <a:gdLst/>
              <a:ahLst/>
              <a:cxnLst/>
              <a:rect l="l" t="t" r="r" b="b"/>
              <a:pathLst>
                <a:path w="357505" h="247650">
                  <a:moveTo>
                    <a:pt x="0" y="247182"/>
                  </a:moveTo>
                  <a:lnTo>
                    <a:pt x="353558" y="2708"/>
                  </a:lnTo>
                  <a:lnTo>
                    <a:pt x="35747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125" y="4916247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45335" y="0"/>
                  </a:moveTo>
                  <a:lnTo>
                    <a:pt x="0" y="6450"/>
                  </a:lnTo>
                  <a:lnTo>
                    <a:pt x="23294" y="40138"/>
                  </a:lnTo>
                  <a:lnTo>
                    <a:pt x="4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5685" y="5188530"/>
              <a:ext cx="356870" cy="230504"/>
            </a:xfrm>
            <a:custGeom>
              <a:avLst/>
              <a:gdLst/>
              <a:ahLst/>
              <a:cxnLst/>
              <a:rect l="l" t="t" r="r" b="b"/>
              <a:pathLst>
                <a:path w="356869" h="230504">
                  <a:moveTo>
                    <a:pt x="0" y="0"/>
                  </a:moveTo>
                  <a:lnTo>
                    <a:pt x="352698" y="227732"/>
                  </a:lnTo>
                  <a:lnTo>
                    <a:pt x="356699" y="23031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3943" y="5403363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217" y="0"/>
                  </a:moveTo>
                  <a:lnTo>
                    <a:pt x="0" y="34409"/>
                  </a:lnTo>
                  <a:lnTo>
                    <a:pt x="45516" y="39422"/>
                  </a:lnTo>
                  <a:lnTo>
                    <a:pt x="22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04490" y="254734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2000" i="1" dirty="0"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04490" y="307388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4490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4490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70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61656" y="2765173"/>
            <a:ext cx="342900" cy="527050"/>
            <a:chOff x="2861656" y="2765173"/>
            <a:chExt cx="342900" cy="527050"/>
          </a:xfrm>
        </p:grpSpPr>
        <p:sp>
          <p:nvSpPr>
            <p:cNvPr id="22" name="object 22"/>
            <p:cNvSpPr/>
            <p:nvPr/>
          </p:nvSpPr>
          <p:spPr>
            <a:xfrm>
              <a:off x="2866419" y="2794162"/>
              <a:ext cx="304800" cy="266065"/>
            </a:xfrm>
            <a:custGeom>
              <a:avLst/>
              <a:gdLst/>
              <a:ahLst/>
              <a:cxnLst/>
              <a:rect l="l" t="t" r="r" b="b"/>
              <a:pathLst>
                <a:path w="304800" h="266064">
                  <a:moveTo>
                    <a:pt x="0" y="265525"/>
                  </a:moveTo>
                  <a:lnTo>
                    <a:pt x="301204" y="3128"/>
                  </a:lnTo>
                  <a:lnTo>
                    <a:pt x="30479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60157" y="276517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44333" y="0"/>
                  </a:moveTo>
                  <a:lnTo>
                    <a:pt x="0" y="11463"/>
                  </a:lnTo>
                  <a:lnTo>
                    <a:pt x="26902" y="42345"/>
                  </a:lnTo>
                  <a:lnTo>
                    <a:pt x="44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66419" y="3059687"/>
              <a:ext cx="302260" cy="207645"/>
            </a:xfrm>
            <a:custGeom>
              <a:avLst/>
              <a:gdLst/>
              <a:ahLst/>
              <a:cxnLst/>
              <a:rect l="l" t="t" r="r" b="b"/>
              <a:pathLst>
                <a:path w="302260" h="207645">
                  <a:moveTo>
                    <a:pt x="0" y="0"/>
                  </a:moveTo>
                  <a:lnTo>
                    <a:pt x="297758" y="204355"/>
                  </a:lnTo>
                  <a:lnTo>
                    <a:pt x="301684" y="20704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9133" y="3251649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23176" y="0"/>
                  </a:moveTo>
                  <a:lnTo>
                    <a:pt x="0" y="33769"/>
                  </a:lnTo>
                  <a:lnTo>
                    <a:pt x="45356" y="40060"/>
                  </a:lnTo>
                  <a:lnTo>
                    <a:pt x="23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861656" y="4648053"/>
            <a:ext cx="342900" cy="527050"/>
            <a:chOff x="2861656" y="4648053"/>
            <a:chExt cx="342900" cy="527050"/>
          </a:xfrm>
        </p:grpSpPr>
        <p:sp>
          <p:nvSpPr>
            <p:cNvPr id="27" name="object 27"/>
            <p:cNvSpPr/>
            <p:nvPr/>
          </p:nvSpPr>
          <p:spPr>
            <a:xfrm>
              <a:off x="2866419" y="4675482"/>
              <a:ext cx="303530" cy="241300"/>
            </a:xfrm>
            <a:custGeom>
              <a:avLst/>
              <a:gdLst/>
              <a:ahLst/>
              <a:cxnLst/>
              <a:rect l="l" t="t" r="r" b="b"/>
              <a:pathLst>
                <a:path w="303530" h="241300">
                  <a:moveTo>
                    <a:pt x="0" y="240765"/>
                  </a:moveTo>
                  <a:lnTo>
                    <a:pt x="299766" y="2959"/>
                  </a:lnTo>
                  <a:lnTo>
                    <a:pt x="30349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9676" y="4648053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5" h="41910">
                  <a:moveTo>
                    <a:pt x="44814" y="0"/>
                  </a:moveTo>
                  <a:lnTo>
                    <a:pt x="0" y="9411"/>
                  </a:lnTo>
                  <a:lnTo>
                    <a:pt x="25454" y="41498"/>
                  </a:lnTo>
                  <a:lnTo>
                    <a:pt x="44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6419" y="4916248"/>
              <a:ext cx="303530" cy="231775"/>
            </a:xfrm>
            <a:custGeom>
              <a:avLst/>
              <a:gdLst/>
              <a:ahLst/>
              <a:cxnLst/>
              <a:rect l="l" t="t" r="r" b="b"/>
              <a:pathLst>
                <a:path w="303530" h="231775">
                  <a:moveTo>
                    <a:pt x="0" y="0"/>
                  </a:moveTo>
                  <a:lnTo>
                    <a:pt x="299221" y="228655"/>
                  </a:lnTo>
                  <a:lnTo>
                    <a:pt x="303005" y="23154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9513" y="5133451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5" h="41275">
                  <a:moveTo>
                    <a:pt x="24867" y="0"/>
                  </a:moveTo>
                  <a:lnTo>
                    <a:pt x="0" y="32543"/>
                  </a:lnTo>
                  <a:lnTo>
                    <a:pt x="44977" y="41140"/>
                  </a:lnTo>
                  <a:lnTo>
                    <a:pt x="24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732475" y="1817221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9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32475" y="234375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245"/>
              </a:spcBef>
            </a:pPr>
            <a:r>
              <a:rPr sz="2000" i="1" spc="-5" dirty="0"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32475" y="3512227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244"/>
              </a:spcBef>
            </a:pPr>
            <a:r>
              <a:rPr sz="2000" i="1" spc="-5" dirty="0"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32475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316686" y="3286949"/>
            <a:ext cx="419100" cy="969644"/>
            <a:chOff x="4316686" y="3286949"/>
            <a:chExt cx="419100" cy="969644"/>
          </a:xfrm>
        </p:grpSpPr>
        <p:sp>
          <p:nvSpPr>
            <p:cNvPr id="36" name="object 36"/>
            <p:cNvSpPr/>
            <p:nvPr/>
          </p:nvSpPr>
          <p:spPr>
            <a:xfrm>
              <a:off x="4321449" y="3291711"/>
              <a:ext cx="381000" cy="406400"/>
            </a:xfrm>
            <a:custGeom>
              <a:avLst/>
              <a:gdLst/>
              <a:ahLst/>
              <a:cxnLst/>
              <a:rect l="l" t="t" r="r" b="b"/>
              <a:pathLst>
                <a:path w="381000" h="406400">
                  <a:moveTo>
                    <a:pt x="0" y="0"/>
                  </a:moveTo>
                  <a:lnTo>
                    <a:pt x="377582" y="402676"/>
                  </a:lnTo>
                  <a:lnTo>
                    <a:pt x="380839" y="4061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9522" y="3686171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29876" y="0"/>
                  </a:moveTo>
                  <a:lnTo>
                    <a:pt x="0" y="28014"/>
                  </a:lnTo>
                  <a:lnTo>
                    <a:pt x="42953" y="43884"/>
                  </a:lnTo>
                  <a:lnTo>
                    <a:pt x="29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1449" y="3291711"/>
              <a:ext cx="394335" cy="924560"/>
            </a:xfrm>
            <a:custGeom>
              <a:avLst/>
              <a:gdLst/>
              <a:ahLst/>
              <a:cxnLst/>
              <a:rect l="l" t="t" r="r" b="b"/>
              <a:pathLst>
                <a:path w="394335" h="924560">
                  <a:moveTo>
                    <a:pt x="0" y="0"/>
                  </a:moveTo>
                  <a:lnTo>
                    <a:pt x="391864" y="919898"/>
                  </a:lnTo>
                  <a:lnTo>
                    <a:pt x="393731" y="92427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97584" y="4210887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20">
                  <a:moveTo>
                    <a:pt x="37680" y="0"/>
                  </a:moveTo>
                  <a:lnTo>
                    <a:pt x="0" y="16051"/>
                  </a:lnTo>
                  <a:lnTo>
                    <a:pt x="34891" y="45707"/>
                  </a:lnTo>
                  <a:lnTo>
                    <a:pt x="376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316686" y="2035050"/>
            <a:ext cx="415925" cy="735330"/>
            <a:chOff x="4316686" y="2035050"/>
            <a:chExt cx="415925" cy="735330"/>
          </a:xfrm>
        </p:grpSpPr>
        <p:sp>
          <p:nvSpPr>
            <p:cNvPr id="41" name="object 41"/>
            <p:cNvSpPr/>
            <p:nvPr/>
          </p:nvSpPr>
          <p:spPr>
            <a:xfrm>
              <a:off x="4321449" y="2581175"/>
              <a:ext cx="371475" cy="184150"/>
            </a:xfrm>
            <a:custGeom>
              <a:avLst/>
              <a:gdLst/>
              <a:ahLst/>
              <a:cxnLst/>
              <a:rect l="l" t="t" r="r" b="b"/>
              <a:pathLst>
                <a:path w="371475" h="184150">
                  <a:moveTo>
                    <a:pt x="0" y="183997"/>
                  </a:moveTo>
                  <a:lnTo>
                    <a:pt x="367212" y="2113"/>
                  </a:lnTo>
                  <a:lnTo>
                    <a:pt x="37147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86684" y="2561416"/>
              <a:ext cx="46355" cy="36830"/>
            </a:xfrm>
            <a:custGeom>
              <a:avLst/>
              <a:gdLst/>
              <a:ahLst/>
              <a:cxnLst/>
              <a:rect l="l" t="t" r="r" b="b"/>
              <a:pathLst>
                <a:path w="46354" h="36830">
                  <a:moveTo>
                    <a:pt x="0" y="0"/>
                  </a:moveTo>
                  <a:lnTo>
                    <a:pt x="18178" y="36701"/>
                  </a:lnTo>
                  <a:lnTo>
                    <a:pt x="45791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21449" y="2073506"/>
              <a:ext cx="389890" cy="692150"/>
            </a:xfrm>
            <a:custGeom>
              <a:avLst/>
              <a:gdLst/>
              <a:ahLst/>
              <a:cxnLst/>
              <a:rect l="l" t="t" r="r" b="b"/>
              <a:pathLst>
                <a:path w="389889" h="692150">
                  <a:moveTo>
                    <a:pt x="0" y="691666"/>
                  </a:moveTo>
                  <a:lnTo>
                    <a:pt x="387040" y="4150"/>
                  </a:lnTo>
                  <a:lnTo>
                    <a:pt x="38937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94538" y="2035050"/>
              <a:ext cx="38100" cy="46355"/>
            </a:xfrm>
            <a:custGeom>
              <a:avLst/>
              <a:gdLst/>
              <a:ahLst/>
              <a:cxnLst/>
              <a:rect l="l" t="t" r="r" b="b"/>
              <a:pathLst>
                <a:path w="38100" h="46355">
                  <a:moveTo>
                    <a:pt x="37937" y="0"/>
                  </a:moveTo>
                  <a:lnTo>
                    <a:pt x="0" y="25643"/>
                  </a:lnTo>
                  <a:lnTo>
                    <a:pt x="35690" y="45736"/>
                  </a:lnTo>
                  <a:lnTo>
                    <a:pt x="3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286261" y="18110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240"/>
              </a:spcBef>
            </a:pPr>
            <a:r>
              <a:rPr sz="2000" i="1" spc="-5" dirty="0">
                <a:latin typeface="Trebuchet MS"/>
                <a:cs typeface="Trebuchet MS"/>
              </a:rPr>
              <a:t>in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86261" y="2337603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90"/>
              </a:spcBef>
            </a:pPr>
            <a:r>
              <a:rPr sz="2000" i="1" spc="-5" dirty="0"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86261" y="3512227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244"/>
              </a:spcBef>
            </a:pPr>
            <a:r>
              <a:rPr sz="2000" i="1" dirty="0"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86261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one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844671" y="2028894"/>
            <a:ext cx="441959" cy="548005"/>
            <a:chOff x="5844671" y="2028894"/>
            <a:chExt cx="441959" cy="548005"/>
          </a:xfrm>
        </p:grpSpPr>
        <p:sp>
          <p:nvSpPr>
            <p:cNvPr id="50" name="object 50"/>
            <p:cNvSpPr/>
            <p:nvPr/>
          </p:nvSpPr>
          <p:spPr>
            <a:xfrm>
              <a:off x="5849434" y="2063020"/>
              <a:ext cx="408940" cy="499109"/>
            </a:xfrm>
            <a:custGeom>
              <a:avLst/>
              <a:gdLst/>
              <a:ahLst/>
              <a:cxnLst/>
              <a:rect l="l" t="t" r="r" b="b"/>
              <a:pathLst>
                <a:path w="408939" h="499110">
                  <a:moveTo>
                    <a:pt x="0" y="498567"/>
                  </a:moveTo>
                  <a:lnTo>
                    <a:pt x="405822" y="3682"/>
                  </a:lnTo>
                  <a:lnTo>
                    <a:pt x="408842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44455" y="2028894"/>
              <a:ext cx="41910" cy="45085"/>
            </a:xfrm>
            <a:custGeom>
              <a:avLst/>
              <a:gdLst/>
              <a:ahLst/>
              <a:cxnLst/>
              <a:rect l="l" t="t" r="r" b="b"/>
              <a:pathLst>
                <a:path w="41910" h="45085">
                  <a:moveTo>
                    <a:pt x="41805" y="0"/>
                  </a:moveTo>
                  <a:lnTo>
                    <a:pt x="0" y="18685"/>
                  </a:lnTo>
                  <a:lnTo>
                    <a:pt x="31669" y="44655"/>
                  </a:lnTo>
                  <a:lnTo>
                    <a:pt x="418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49434" y="2556054"/>
              <a:ext cx="393065" cy="5715"/>
            </a:xfrm>
            <a:custGeom>
              <a:avLst/>
              <a:gdLst/>
              <a:ahLst/>
              <a:cxnLst/>
              <a:rect l="l" t="t" r="r" b="b"/>
              <a:pathLst>
                <a:path w="393064" h="5714">
                  <a:moveTo>
                    <a:pt x="-4762" y="2766"/>
                  </a:moveTo>
                  <a:lnTo>
                    <a:pt x="397461" y="2766"/>
                  </a:lnTo>
                </a:path>
              </a:pathLst>
            </a:custGeom>
            <a:ln w="150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45019" y="253553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0"/>
                  </a:moveTo>
                  <a:lnTo>
                    <a:pt x="576" y="40953"/>
                  </a:lnTo>
                  <a:lnTo>
                    <a:pt x="41241" y="19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5844671" y="3709577"/>
            <a:ext cx="441959" cy="547370"/>
            <a:chOff x="5844671" y="3709577"/>
            <a:chExt cx="441959" cy="547370"/>
          </a:xfrm>
        </p:grpSpPr>
        <p:sp>
          <p:nvSpPr>
            <p:cNvPr id="55" name="object 55"/>
            <p:cNvSpPr/>
            <p:nvPr/>
          </p:nvSpPr>
          <p:spPr>
            <a:xfrm>
              <a:off x="5849434" y="3730056"/>
              <a:ext cx="393065" cy="0"/>
            </a:xfrm>
            <a:custGeom>
              <a:avLst/>
              <a:gdLst/>
              <a:ahLst/>
              <a:cxnLst/>
              <a:rect l="l" t="t" r="r" b="b"/>
              <a:pathLst>
                <a:path w="393064">
                  <a:moveTo>
                    <a:pt x="0" y="0"/>
                  </a:moveTo>
                  <a:lnTo>
                    <a:pt x="387932" y="0"/>
                  </a:lnTo>
                  <a:lnTo>
                    <a:pt x="39269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45303" y="370957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0"/>
                  </a:moveTo>
                  <a:lnTo>
                    <a:pt x="0" y="40957"/>
                  </a:lnTo>
                  <a:lnTo>
                    <a:pt x="40957" y="20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49434" y="3730056"/>
              <a:ext cx="408940" cy="492759"/>
            </a:xfrm>
            <a:custGeom>
              <a:avLst/>
              <a:gdLst/>
              <a:ahLst/>
              <a:cxnLst/>
              <a:rect l="l" t="t" r="r" b="b"/>
              <a:pathLst>
                <a:path w="408939" h="492760">
                  <a:moveTo>
                    <a:pt x="0" y="0"/>
                  </a:moveTo>
                  <a:lnTo>
                    <a:pt x="405607" y="488907"/>
                  </a:lnTo>
                  <a:lnTo>
                    <a:pt x="408648" y="49257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44348" y="4211997"/>
              <a:ext cx="41910" cy="45085"/>
            </a:xfrm>
            <a:custGeom>
              <a:avLst/>
              <a:gdLst/>
              <a:ahLst/>
              <a:cxnLst/>
              <a:rect l="l" t="t" r="r" b="b"/>
              <a:pathLst>
                <a:path w="41910" h="45085">
                  <a:moveTo>
                    <a:pt x="31521" y="0"/>
                  </a:moveTo>
                  <a:lnTo>
                    <a:pt x="0" y="26150"/>
                  </a:lnTo>
                  <a:lnTo>
                    <a:pt x="41912" y="44597"/>
                  </a:lnTo>
                  <a:lnTo>
                    <a:pt x="315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88152" y="261373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888152" y="314026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17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88152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888152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17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398456" y="2831560"/>
            <a:ext cx="490220" cy="903605"/>
            <a:chOff x="7398456" y="2831560"/>
            <a:chExt cx="490220" cy="903605"/>
          </a:xfrm>
        </p:grpSpPr>
        <p:sp>
          <p:nvSpPr>
            <p:cNvPr id="64" name="object 64"/>
            <p:cNvSpPr/>
            <p:nvPr/>
          </p:nvSpPr>
          <p:spPr>
            <a:xfrm>
              <a:off x="7403218" y="2870397"/>
              <a:ext cx="464184" cy="859790"/>
            </a:xfrm>
            <a:custGeom>
              <a:avLst/>
              <a:gdLst/>
              <a:ahLst/>
              <a:cxnLst/>
              <a:rect l="l" t="t" r="r" b="b"/>
              <a:pathLst>
                <a:path w="464184" h="859789">
                  <a:moveTo>
                    <a:pt x="0" y="859658"/>
                  </a:moveTo>
                  <a:lnTo>
                    <a:pt x="461711" y="4191"/>
                  </a:lnTo>
                  <a:lnTo>
                    <a:pt x="46397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850677" y="2831560"/>
              <a:ext cx="38100" cy="46355"/>
            </a:xfrm>
            <a:custGeom>
              <a:avLst/>
              <a:gdLst/>
              <a:ahLst/>
              <a:cxnLst/>
              <a:rect l="l" t="t" r="r" b="b"/>
              <a:pathLst>
                <a:path w="38100" h="46355">
                  <a:moveTo>
                    <a:pt x="37475" y="0"/>
                  </a:moveTo>
                  <a:lnTo>
                    <a:pt x="0" y="26316"/>
                  </a:lnTo>
                  <a:lnTo>
                    <a:pt x="36043" y="45769"/>
                  </a:lnTo>
                  <a:lnTo>
                    <a:pt x="37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03218" y="3384958"/>
              <a:ext cx="450215" cy="345440"/>
            </a:xfrm>
            <a:custGeom>
              <a:avLst/>
              <a:gdLst/>
              <a:ahLst/>
              <a:cxnLst/>
              <a:rect l="l" t="t" r="r" b="b"/>
              <a:pathLst>
                <a:path w="450215" h="345439">
                  <a:moveTo>
                    <a:pt x="0" y="345097"/>
                  </a:moveTo>
                  <a:lnTo>
                    <a:pt x="446137" y="2898"/>
                  </a:lnTo>
                  <a:lnTo>
                    <a:pt x="44991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843191" y="3358098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4" h="41275">
                  <a:moveTo>
                    <a:pt x="44961" y="0"/>
                  </a:moveTo>
                  <a:lnTo>
                    <a:pt x="0" y="8677"/>
                  </a:lnTo>
                  <a:lnTo>
                    <a:pt x="24926" y="41177"/>
                  </a:lnTo>
                  <a:lnTo>
                    <a:pt x="44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7398456" y="4251831"/>
            <a:ext cx="490220" cy="923290"/>
            <a:chOff x="7398456" y="4251831"/>
            <a:chExt cx="490220" cy="923290"/>
          </a:xfrm>
        </p:grpSpPr>
        <p:sp>
          <p:nvSpPr>
            <p:cNvPr id="69" name="object 69"/>
            <p:cNvSpPr/>
            <p:nvPr/>
          </p:nvSpPr>
          <p:spPr>
            <a:xfrm>
              <a:off x="7403218" y="4256594"/>
              <a:ext cx="450850" cy="363855"/>
            </a:xfrm>
            <a:custGeom>
              <a:avLst/>
              <a:gdLst/>
              <a:ahLst/>
              <a:cxnLst/>
              <a:rect l="l" t="t" r="r" b="b"/>
              <a:pathLst>
                <a:path w="450850" h="363854">
                  <a:moveTo>
                    <a:pt x="0" y="0"/>
                  </a:moveTo>
                  <a:lnTo>
                    <a:pt x="446888" y="360747"/>
                  </a:lnTo>
                  <a:lnTo>
                    <a:pt x="450594" y="36373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843419" y="4606392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4" h="41910">
                  <a:moveTo>
                    <a:pt x="25726" y="0"/>
                  </a:moveTo>
                  <a:lnTo>
                    <a:pt x="0" y="31869"/>
                  </a:lnTo>
                  <a:lnTo>
                    <a:pt x="44733" y="41661"/>
                  </a:lnTo>
                  <a:lnTo>
                    <a:pt x="257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03218" y="4256594"/>
              <a:ext cx="464820" cy="879475"/>
            </a:xfrm>
            <a:custGeom>
              <a:avLst/>
              <a:gdLst/>
              <a:ahLst/>
              <a:cxnLst/>
              <a:rect l="l" t="t" r="r" b="b"/>
              <a:pathLst>
                <a:path w="464820" h="879475">
                  <a:moveTo>
                    <a:pt x="0" y="0"/>
                  </a:moveTo>
                  <a:lnTo>
                    <a:pt x="462095" y="874764"/>
                  </a:lnTo>
                  <a:lnTo>
                    <a:pt x="464320" y="8789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50913" y="5128810"/>
              <a:ext cx="37465" cy="46355"/>
            </a:xfrm>
            <a:custGeom>
              <a:avLst/>
              <a:gdLst/>
              <a:ahLst/>
              <a:cxnLst/>
              <a:rect l="l" t="t" r="r" b="b"/>
              <a:pathLst>
                <a:path w="37465" h="46354">
                  <a:moveTo>
                    <a:pt x="36215" y="0"/>
                  </a:moveTo>
                  <a:lnTo>
                    <a:pt x="0" y="19131"/>
                  </a:lnTo>
                  <a:lnTo>
                    <a:pt x="37238" y="45780"/>
                  </a:lnTo>
                  <a:lnTo>
                    <a:pt x="36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rebuchet MS"/>
                <a:cs typeface="Trebuchet MS"/>
              </a:rPr>
              <a:t>&lt;S</a:t>
            </a:r>
            <a:r>
              <a:rPr sz="2000" i="1" spc="-229" dirty="0">
                <a:latin typeface="Trebuchet MS"/>
                <a:cs typeface="Trebuchet MS"/>
              </a:rPr>
              <a:t>T</a:t>
            </a:r>
            <a:r>
              <a:rPr sz="2000" i="1" spc="-5" dirty="0">
                <a:latin typeface="Trebuchet MS"/>
                <a:cs typeface="Trebuchet MS"/>
              </a:rPr>
              <a:t>A</a:t>
            </a:r>
            <a:r>
              <a:rPr sz="2000" i="1" spc="-100" dirty="0">
                <a:latin typeface="Trebuchet MS"/>
                <a:cs typeface="Trebuchet MS"/>
              </a:rPr>
              <a:t>R</a:t>
            </a:r>
            <a:r>
              <a:rPr sz="2000" i="1" dirty="0"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78" name="object 78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40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12800" y="2781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12800" y="5435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057400" y="4343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057400" y="5689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057400" y="2489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057400" y="3797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505200" y="3530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05200" y="2184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505200" y="5410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505200" y="40767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93" name="object 9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50419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041900" y="2768600"/>
            <a:ext cx="433070" cy="74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-3.4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041900" y="14605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629400" y="2636520"/>
            <a:ext cx="433070" cy="86360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-4.5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6294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629400" y="1435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8191500" y="22860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191500" y="3594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191500" y="41148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-5.0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191500" y="53975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-5.3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514864" y="6294359"/>
            <a:ext cx="3620770" cy="3771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335"/>
              </a:spcBef>
            </a:pP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This is the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top-scoring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hypothesis!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5603"/>
            <a:ext cx="6153785" cy="100393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3200" dirty="0"/>
              <a:t>Beam </a:t>
            </a:r>
            <a:r>
              <a:rPr sz="3200" spc="-5" dirty="0"/>
              <a:t>search decoding:</a:t>
            </a:r>
            <a:r>
              <a:rPr sz="3200" spc="-30" dirty="0"/>
              <a:t> </a:t>
            </a:r>
            <a:r>
              <a:rPr sz="3200" spc="-5" dirty="0"/>
              <a:t>example</a:t>
            </a:r>
            <a:endParaRPr sz="3200"/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Beam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size </a:t>
            </a:r>
            <a:r>
              <a:rPr sz="1850" b="0" spc="5" dirty="0">
                <a:solidFill>
                  <a:srgbClr val="000000"/>
                </a:solidFill>
                <a:latin typeface="Trebuchet MS"/>
                <a:cs typeface="Trebuchet MS"/>
              </a:rPr>
              <a:t>= k = </a:t>
            </a:r>
            <a:r>
              <a:rPr sz="1850" b="0" dirty="0">
                <a:solidFill>
                  <a:srgbClr val="000000"/>
                </a:solidFill>
                <a:latin typeface="Trebuchet MS"/>
                <a:cs typeface="Trebuchet MS"/>
              </a:rPr>
              <a:t>2. </a:t>
            </a:r>
            <a:r>
              <a:rPr sz="1850" b="0" dirty="0">
                <a:solidFill>
                  <a:srgbClr val="4285F4"/>
                </a:solidFill>
                <a:latin typeface="Trebuchet MS"/>
                <a:cs typeface="Trebuchet MS"/>
              </a:rPr>
              <a:t>Blue numbers</a:t>
            </a:r>
            <a:r>
              <a:rPr sz="1850" b="0" spc="-3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50" b="0" spc="5" dirty="0">
                <a:solidFill>
                  <a:srgbClr val="4285F4"/>
                </a:solidFill>
                <a:latin typeface="Trebuchet MS"/>
                <a:cs typeface="Trebuchet MS"/>
              </a:rPr>
              <a:t>=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9460" y="2841858"/>
            <a:ext cx="1116965" cy="436245"/>
          </a:xfrm>
          <a:prstGeom prst="rect">
            <a:avLst/>
          </a:prstGeom>
          <a:ln w="9525">
            <a:solidFill>
              <a:srgbClr val="00B05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20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9460" y="336839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75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49460" y="469841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204"/>
              </a:spcBef>
            </a:pPr>
            <a:r>
              <a:rPr sz="2000" i="1" spc="-5" dirty="0"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9460" y="5224956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54"/>
              </a:spcBef>
            </a:pPr>
            <a:r>
              <a:rPr sz="2000" i="1" spc="-5" dirty="0">
                <a:latin typeface="Trebuchet MS"/>
                <a:cs typeface="Trebuchet MS"/>
              </a:rPr>
              <a:t>got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50923" y="3059687"/>
            <a:ext cx="398780" cy="527050"/>
            <a:chOff x="1350923" y="3059687"/>
            <a:chExt cx="398780" cy="527050"/>
          </a:xfrm>
        </p:grpSpPr>
        <p:sp>
          <p:nvSpPr>
            <p:cNvPr id="8" name="object 8"/>
            <p:cNvSpPr/>
            <p:nvPr/>
          </p:nvSpPr>
          <p:spPr>
            <a:xfrm>
              <a:off x="1355685" y="3084363"/>
              <a:ext cx="357505" cy="241300"/>
            </a:xfrm>
            <a:custGeom>
              <a:avLst/>
              <a:gdLst/>
              <a:ahLst/>
              <a:cxnLst/>
              <a:rect l="l" t="t" r="r" b="b"/>
              <a:pathLst>
                <a:path w="357505" h="241300">
                  <a:moveTo>
                    <a:pt x="0" y="240866"/>
                  </a:moveTo>
                  <a:lnTo>
                    <a:pt x="353236" y="2662"/>
                  </a:lnTo>
                  <a:lnTo>
                    <a:pt x="35718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4053" y="3059687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5">
                  <a:moveTo>
                    <a:pt x="45407" y="0"/>
                  </a:moveTo>
                  <a:lnTo>
                    <a:pt x="0" y="5920"/>
                  </a:lnTo>
                  <a:lnTo>
                    <a:pt x="22899" y="39877"/>
                  </a:lnTo>
                  <a:lnTo>
                    <a:pt x="45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5685" y="3325229"/>
              <a:ext cx="357505" cy="236854"/>
            </a:xfrm>
            <a:custGeom>
              <a:avLst/>
              <a:gdLst/>
              <a:ahLst/>
              <a:cxnLst/>
              <a:rect l="l" t="t" r="r" b="b"/>
              <a:pathLst>
                <a:path w="357505" h="236854">
                  <a:moveTo>
                    <a:pt x="0" y="0"/>
                  </a:moveTo>
                  <a:lnTo>
                    <a:pt x="353019" y="233983"/>
                  </a:lnTo>
                  <a:lnTo>
                    <a:pt x="356989" y="23661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4007" y="3546528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627" y="0"/>
                  </a:moveTo>
                  <a:lnTo>
                    <a:pt x="0" y="34140"/>
                  </a:lnTo>
                  <a:lnTo>
                    <a:pt x="45453" y="39697"/>
                  </a:lnTo>
                  <a:lnTo>
                    <a:pt x="22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350923" y="4916247"/>
            <a:ext cx="398780" cy="527050"/>
            <a:chOff x="1350923" y="4916247"/>
            <a:chExt cx="398780" cy="527050"/>
          </a:xfrm>
        </p:grpSpPr>
        <p:sp>
          <p:nvSpPr>
            <p:cNvPr id="13" name="object 13"/>
            <p:cNvSpPr/>
            <p:nvPr/>
          </p:nvSpPr>
          <p:spPr>
            <a:xfrm>
              <a:off x="1355685" y="4941348"/>
              <a:ext cx="357505" cy="247650"/>
            </a:xfrm>
            <a:custGeom>
              <a:avLst/>
              <a:gdLst/>
              <a:ahLst/>
              <a:cxnLst/>
              <a:rect l="l" t="t" r="r" b="b"/>
              <a:pathLst>
                <a:path w="357505" h="247650">
                  <a:moveTo>
                    <a:pt x="0" y="247182"/>
                  </a:moveTo>
                  <a:lnTo>
                    <a:pt x="353558" y="2708"/>
                  </a:lnTo>
                  <a:lnTo>
                    <a:pt x="357475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125" y="4916247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45335" y="0"/>
                  </a:moveTo>
                  <a:lnTo>
                    <a:pt x="0" y="6450"/>
                  </a:lnTo>
                  <a:lnTo>
                    <a:pt x="23294" y="40138"/>
                  </a:lnTo>
                  <a:lnTo>
                    <a:pt x="4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5685" y="5188530"/>
              <a:ext cx="356870" cy="230504"/>
            </a:xfrm>
            <a:custGeom>
              <a:avLst/>
              <a:gdLst/>
              <a:ahLst/>
              <a:cxnLst/>
              <a:rect l="l" t="t" r="r" b="b"/>
              <a:pathLst>
                <a:path w="356869" h="230504">
                  <a:moveTo>
                    <a:pt x="0" y="0"/>
                  </a:moveTo>
                  <a:lnTo>
                    <a:pt x="352698" y="227732"/>
                  </a:lnTo>
                  <a:lnTo>
                    <a:pt x="356699" y="230315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3943" y="5403363"/>
              <a:ext cx="45720" cy="40005"/>
            </a:xfrm>
            <a:custGeom>
              <a:avLst/>
              <a:gdLst/>
              <a:ahLst/>
              <a:cxnLst/>
              <a:rect l="l" t="t" r="r" b="b"/>
              <a:pathLst>
                <a:path w="45719" h="40004">
                  <a:moveTo>
                    <a:pt x="22217" y="0"/>
                  </a:moveTo>
                  <a:lnTo>
                    <a:pt x="0" y="34409"/>
                  </a:lnTo>
                  <a:lnTo>
                    <a:pt x="45516" y="39422"/>
                  </a:lnTo>
                  <a:lnTo>
                    <a:pt x="222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04490" y="254734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2000" i="1" dirty="0"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04490" y="3073882"/>
            <a:ext cx="1116965" cy="436245"/>
          </a:xfrm>
          <a:prstGeom prst="rect">
            <a:avLst/>
          </a:prstGeom>
          <a:ln w="9525">
            <a:solidFill>
              <a:srgbClr val="00B05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4490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hit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04490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70"/>
              </a:spcBef>
            </a:pPr>
            <a:r>
              <a:rPr sz="2000" i="1" spc="-5" dirty="0">
                <a:latin typeface="Trebuchet MS"/>
                <a:cs typeface="Trebuchet MS"/>
              </a:rPr>
              <a:t>struck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61656" y="2765173"/>
            <a:ext cx="342900" cy="527050"/>
            <a:chOff x="2861656" y="2765173"/>
            <a:chExt cx="342900" cy="527050"/>
          </a:xfrm>
        </p:grpSpPr>
        <p:sp>
          <p:nvSpPr>
            <p:cNvPr id="22" name="object 22"/>
            <p:cNvSpPr/>
            <p:nvPr/>
          </p:nvSpPr>
          <p:spPr>
            <a:xfrm>
              <a:off x="2866419" y="2794162"/>
              <a:ext cx="304800" cy="266065"/>
            </a:xfrm>
            <a:custGeom>
              <a:avLst/>
              <a:gdLst/>
              <a:ahLst/>
              <a:cxnLst/>
              <a:rect l="l" t="t" r="r" b="b"/>
              <a:pathLst>
                <a:path w="304800" h="266064">
                  <a:moveTo>
                    <a:pt x="0" y="265525"/>
                  </a:moveTo>
                  <a:lnTo>
                    <a:pt x="301204" y="3128"/>
                  </a:lnTo>
                  <a:lnTo>
                    <a:pt x="304795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60157" y="2765173"/>
              <a:ext cx="44450" cy="42545"/>
            </a:xfrm>
            <a:custGeom>
              <a:avLst/>
              <a:gdLst/>
              <a:ahLst/>
              <a:cxnLst/>
              <a:rect l="l" t="t" r="r" b="b"/>
              <a:pathLst>
                <a:path w="44450" h="42544">
                  <a:moveTo>
                    <a:pt x="44333" y="0"/>
                  </a:moveTo>
                  <a:lnTo>
                    <a:pt x="0" y="11463"/>
                  </a:lnTo>
                  <a:lnTo>
                    <a:pt x="26902" y="42345"/>
                  </a:lnTo>
                  <a:lnTo>
                    <a:pt x="443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66419" y="3059687"/>
              <a:ext cx="302260" cy="207645"/>
            </a:xfrm>
            <a:custGeom>
              <a:avLst/>
              <a:gdLst/>
              <a:ahLst/>
              <a:cxnLst/>
              <a:rect l="l" t="t" r="r" b="b"/>
              <a:pathLst>
                <a:path w="302260" h="207645">
                  <a:moveTo>
                    <a:pt x="0" y="0"/>
                  </a:moveTo>
                  <a:lnTo>
                    <a:pt x="297758" y="204355"/>
                  </a:lnTo>
                  <a:lnTo>
                    <a:pt x="301684" y="20704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59133" y="3251649"/>
              <a:ext cx="45720" cy="40640"/>
            </a:xfrm>
            <a:custGeom>
              <a:avLst/>
              <a:gdLst/>
              <a:ahLst/>
              <a:cxnLst/>
              <a:rect l="l" t="t" r="r" b="b"/>
              <a:pathLst>
                <a:path w="45719" h="40639">
                  <a:moveTo>
                    <a:pt x="23176" y="0"/>
                  </a:moveTo>
                  <a:lnTo>
                    <a:pt x="0" y="33769"/>
                  </a:lnTo>
                  <a:lnTo>
                    <a:pt x="45356" y="40060"/>
                  </a:lnTo>
                  <a:lnTo>
                    <a:pt x="23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861656" y="4648053"/>
            <a:ext cx="342900" cy="527050"/>
            <a:chOff x="2861656" y="4648053"/>
            <a:chExt cx="342900" cy="527050"/>
          </a:xfrm>
        </p:grpSpPr>
        <p:sp>
          <p:nvSpPr>
            <p:cNvPr id="27" name="object 27"/>
            <p:cNvSpPr/>
            <p:nvPr/>
          </p:nvSpPr>
          <p:spPr>
            <a:xfrm>
              <a:off x="2866419" y="4675482"/>
              <a:ext cx="303530" cy="241300"/>
            </a:xfrm>
            <a:custGeom>
              <a:avLst/>
              <a:gdLst/>
              <a:ahLst/>
              <a:cxnLst/>
              <a:rect l="l" t="t" r="r" b="b"/>
              <a:pathLst>
                <a:path w="303530" h="241300">
                  <a:moveTo>
                    <a:pt x="0" y="240765"/>
                  </a:moveTo>
                  <a:lnTo>
                    <a:pt x="299766" y="2959"/>
                  </a:lnTo>
                  <a:lnTo>
                    <a:pt x="30349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59676" y="4648053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5" h="41910">
                  <a:moveTo>
                    <a:pt x="44814" y="0"/>
                  </a:moveTo>
                  <a:lnTo>
                    <a:pt x="0" y="9411"/>
                  </a:lnTo>
                  <a:lnTo>
                    <a:pt x="25454" y="41498"/>
                  </a:lnTo>
                  <a:lnTo>
                    <a:pt x="448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6419" y="4916248"/>
              <a:ext cx="303530" cy="231775"/>
            </a:xfrm>
            <a:custGeom>
              <a:avLst/>
              <a:gdLst/>
              <a:ahLst/>
              <a:cxnLst/>
              <a:rect l="l" t="t" r="r" b="b"/>
              <a:pathLst>
                <a:path w="303530" h="231775">
                  <a:moveTo>
                    <a:pt x="0" y="0"/>
                  </a:moveTo>
                  <a:lnTo>
                    <a:pt x="299221" y="228655"/>
                  </a:lnTo>
                  <a:lnTo>
                    <a:pt x="303005" y="23154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59513" y="5133451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5" h="41275">
                  <a:moveTo>
                    <a:pt x="24867" y="0"/>
                  </a:moveTo>
                  <a:lnTo>
                    <a:pt x="0" y="32543"/>
                  </a:lnTo>
                  <a:lnTo>
                    <a:pt x="44977" y="41140"/>
                  </a:lnTo>
                  <a:lnTo>
                    <a:pt x="248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732475" y="1817221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9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732475" y="234375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245"/>
              </a:spcBef>
            </a:pPr>
            <a:r>
              <a:rPr sz="2000" i="1" spc="-5" dirty="0"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732475" y="3512227"/>
            <a:ext cx="1116965" cy="436245"/>
          </a:xfrm>
          <a:prstGeom prst="rect">
            <a:avLst/>
          </a:prstGeom>
          <a:ln w="9525">
            <a:solidFill>
              <a:srgbClr val="00B05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244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32475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316686" y="3286949"/>
            <a:ext cx="419100" cy="969644"/>
            <a:chOff x="4316686" y="3286949"/>
            <a:chExt cx="419100" cy="969644"/>
          </a:xfrm>
        </p:grpSpPr>
        <p:sp>
          <p:nvSpPr>
            <p:cNvPr id="36" name="object 36"/>
            <p:cNvSpPr/>
            <p:nvPr/>
          </p:nvSpPr>
          <p:spPr>
            <a:xfrm>
              <a:off x="4321449" y="3291711"/>
              <a:ext cx="381000" cy="406400"/>
            </a:xfrm>
            <a:custGeom>
              <a:avLst/>
              <a:gdLst/>
              <a:ahLst/>
              <a:cxnLst/>
              <a:rect l="l" t="t" r="r" b="b"/>
              <a:pathLst>
                <a:path w="381000" h="406400">
                  <a:moveTo>
                    <a:pt x="0" y="0"/>
                  </a:moveTo>
                  <a:lnTo>
                    <a:pt x="377582" y="402676"/>
                  </a:lnTo>
                  <a:lnTo>
                    <a:pt x="380839" y="40615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689522" y="3686171"/>
              <a:ext cx="43180" cy="44450"/>
            </a:xfrm>
            <a:custGeom>
              <a:avLst/>
              <a:gdLst/>
              <a:ahLst/>
              <a:cxnLst/>
              <a:rect l="l" t="t" r="r" b="b"/>
              <a:pathLst>
                <a:path w="43179" h="44450">
                  <a:moveTo>
                    <a:pt x="29876" y="0"/>
                  </a:moveTo>
                  <a:lnTo>
                    <a:pt x="0" y="28014"/>
                  </a:lnTo>
                  <a:lnTo>
                    <a:pt x="42953" y="43884"/>
                  </a:lnTo>
                  <a:lnTo>
                    <a:pt x="298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21449" y="3291711"/>
              <a:ext cx="394335" cy="924560"/>
            </a:xfrm>
            <a:custGeom>
              <a:avLst/>
              <a:gdLst/>
              <a:ahLst/>
              <a:cxnLst/>
              <a:rect l="l" t="t" r="r" b="b"/>
              <a:pathLst>
                <a:path w="394335" h="924560">
                  <a:moveTo>
                    <a:pt x="0" y="0"/>
                  </a:moveTo>
                  <a:lnTo>
                    <a:pt x="391864" y="919898"/>
                  </a:lnTo>
                  <a:lnTo>
                    <a:pt x="393731" y="92427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697584" y="4210887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20">
                  <a:moveTo>
                    <a:pt x="37680" y="0"/>
                  </a:moveTo>
                  <a:lnTo>
                    <a:pt x="0" y="16051"/>
                  </a:lnTo>
                  <a:lnTo>
                    <a:pt x="34891" y="45707"/>
                  </a:lnTo>
                  <a:lnTo>
                    <a:pt x="376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4316686" y="2035050"/>
            <a:ext cx="415925" cy="735330"/>
            <a:chOff x="4316686" y="2035050"/>
            <a:chExt cx="415925" cy="735330"/>
          </a:xfrm>
        </p:grpSpPr>
        <p:sp>
          <p:nvSpPr>
            <p:cNvPr id="41" name="object 41"/>
            <p:cNvSpPr/>
            <p:nvPr/>
          </p:nvSpPr>
          <p:spPr>
            <a:xfrm>
              <a:off x="4321449" y="2581175"/>
              <a:ext cx="371475" cy="184150"/>
            </a:xfrm>
            <a:custGeom>
              <a:avLst/>
              <a:gdLst/>
              <a:ahLst/>
              <a:cxnLst/>
              <a:rect l="l" t="t" r="r" b="b"/>
              <a:pathLst>
                <a:path w="371475" h="184150">
                  <a:moveTo>
                    <a:pt x="0" y="183997"/>
                  </a:moveTo>
                  <a:lnTo>
                    <a:pt x="367212" y="2113"/>
                  </a:lnTo>
                  <a:lnTo>
                    <a:pt x="371479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86684" y="2561416"/>
              <a:ext cx="46355" cy="36830"/>
            </a:xfrm>
            <a:custGeom>
              <a:avLst/>
              <a:gdLst/>
              <a:ahLst/>
              <a:cxnLst/>
              <a:rect l="l" t="t" r="r" b="b"/>
              <a:pathLst>
                <a:path w="46354" h="36830">
                  <a:moveTo>
                    <a:pt x="0" y="0"/>
                  </a:moveTo>
                  <a:lnTo>
                    <a:pt x="18178" y="36701"/>
                  </a:lnTo>
                  <a:lnTo>
                    <a:pt x="45791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21449" y="2073506"/>
              <a:ext cx="389890" cy="692150"/>
            </a:xfrm>
            <a:custGeom>
              <a:avLst/>
              <a:gdLst/>
              <a:ahLst/>
              <a:cxnLst/>
              <a:rect l="l" t="t" r="r" b="b"/>
              <a:pathLst>
                <a:path w="389889" h="692150">
                  <a:moveTo>
                    <a:pt x="0" y="691666"/>
                  </a:moveTo>
                  <a:lnTo>
                    <a:pt x="387040" y="4150"/>
                  </a:lnTo>
                  <a:lnTo>
                    <a:pt x="38937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94538" y="2035050"/>
              <a:ext cx="38100" cy="46355"/>
            </a:xfrm>
            <a:custGeom>
              <a:avLst/>
              <a:gdLst/>
              <a:ahLst/>
              <a:cxnLst/>
              <a:rect l="l" t="t" r="r" b="b"/>
              <a:pathLst>
                <a:path w="38100" h="46355">
                  <a:moveTo>
                    <a:pt x="37937" y="0"/>
                  </a:moveTo>
                  <a:lnTo>
                    <a:pt x="0" y="25643"/>
                  </a:lnTo>
                  <a:lnTo>
                    <a:pt x="35690" y="45736"/>
                  </a:lnTo>
                  <a:lnTo>
                    <a:pt x="379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286261" y="18110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240"/>
              </a:spcBef>
            </a:pPr>
            <a:r>
              <a:rPr sz="2000" i="1" spc="-5" dirty="0">
                <a:latin typeface="Trebuchet MS"/>
                <a:cs typeface="Trebuchet MS"/>
              </a:rPr>
              <a:t>in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86261" y="2337603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90"/>
              </a:spcBef>
            </a:pPr>
            <a:r>
              <a:rPr sz="2000" i="1" spc="-5" dirty="0">
                <a:latin typeface="Trebuchet MS"/>
                <a:cs typeface="Trebuchet MS"/>
              </a:rPr>
              <a:t>with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86261" y="3512227"/>
            <a:ext cx="1116965" cy="436245"/>
          </a:xfrm>
          <a:prstGeom prst="rect">
            <a:avLst/>
          </a:prstGeom>
          <a:ln w="9525">
            <a:solidFill>
              <a:srgbClr val="00B050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6985" algn="ctr">
              <a:lnSpc>
                <a:spcPct val="100000"/>
              </a:lnSpc>
              <a:spcBef>
                <a:spcPts val="244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86261" y="4038765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95"/>
              </a:spcBef>
            </a:pPr>
            <a:r>
              <a:rPr sz="2000" i="1" dirty="0">
                <a:latin typeface="Trebuchet MS"/>
                <a:cs typeface="Trebuchet MS"/>
              </a:rPr>
              <a:t>one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844671" y="2028894"/>
            <a:ext cx="441959" cy="548005"/>
            <a:chOff x="5844671" y="2028894"/>
            <a:chExt cx="441959" cy="548005"/>
          </a:xfrm>
        </p:grpSpPr>
        <p:sp>
          <p:nvSpPr>
            <p:cNvPr id="50" name="object 50"/>
            <p:cNvSpPr/>
            <p:nvPr/>
          </p:nvSpPr>
          <p:spPr>
            <a:xfrm>
              <a:off x="5849434" y="2063020"/>
              <a:ext cx="408940" cy="499109"/>
            </a:xfrm>
            <a:custGeom>
              <a:avLst/>
              <a:gdLst/>
              <a:ahLst/>
              <a:cxnLst/>
              <a:rect l="l" t="t" r="r" b="b"/>
              <a:pathLst>
                <a:path w="408939" h="499110">
                  <a:moveTo>
                    <a:pt x="0" y="498567"/>
                  </a:moveTo>
                  <a:lnTo>
                    <a:pt x="405822" y="3682"/>
                  </a:lnTo>
                  <a:lnTo>
                    <a:pt x="408842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44455" y="2028894"/>
              <a:ext cx="41910" cy="45085"/>
            </a:xfrm>
            <a:custGeom>
              <a:avLst/>
              <a:gdLst/>
              <a:ahLst/>
              <a:cxnLst/>
              <a:rect l="l" t="t" r="r" b="b"/>
              <a:pathLst>
                <a:path w="41910" h="45085">
                  <a:moveTo>
                    <a:pt x="41805" y="0"/>
                  </a:moveTo>
                  <a:lnTo>
                    <a:pt x="0" y="18685"/>
                  </a:lnTo>
                  <a:lnTo>
                    <a:pt x="31669" y="44655"/>
                  </a:lnTo>
                  <a:lnTo>
                    <a:pt x="418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849434" y="2556054"/>
              <a:ext cx="393065" cy="5715"/>
            </a:xfrm>
            <a:custGeom>
              <a:avLst/>
              <a:gdLst/>
              <a:ahLst/>
              <a:cxnLst/>
              <a:rect l="l" t="t" r="r" b="b"/>
              <a:pathLst>
                <a:path w="393064" h="5714">
                  <a:moveTo>
                    <a:pt x="-4762" y="2766"/>
                  </a:moveTo>
                  <a:lnTo>
                    <a:pt x="397461" y="2766"/>
                  </a:lnTo>
                </a:path>
              </a:pathLst>
            </a:custGeom>
            <a:ln w="150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45019" y="2535533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0"/>
                  </a:moveTo>
                  <a:lnTo>
                    <a:pt x="576" y="40953"/>
                  </a:lnTo>
                  <a:lnTo>
                    <a:pt x="41241" y="19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5844671" y="3709577"/>
            <a:ext cx="441959" cy="547370"/>
            <a:chOff x="5844671" y="3709577"/>
            <a:chExt cx="441959" cy="547370"/>
          </a:xfrm>
        </p:grpSpPr>
        <p:sp>
          <p:nvSpPr>
            <p:cNvPr id="55" name="object 55"/>
            <p:cNvSpPr/>
            <p:nvPr/>
          </p:nvSpPr>
          <p:spPr>
            <a:xfrm>
              <a:off x="5849434" y="3730056"/>
              <a:ext cx="393065" cy="0"/>
            </a:xfrm>
            <a:custGeom>
              <a:avLst/>
              <a:gdLst/>
              <a:ahLst/>
              <a:cxnLst/>
              <a:rect l="l" t="t" r="r" b="b"/>
              <a:pathLst>
                <a:path w="393064">
                  <a:moveTo>
                    <a:pt x="0" y="0"/>
                  </a:moveTo>
                  <a:lnTo>
                    <a:pt x="387932" y="0"/>
                  </a:lnTo>
                  <a:lnTo>
                    <a:pt x="392694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45303" y="3709577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41275" h="41275">
                  <a:moveTo>
                    <a:pt x="0" y="0"/>
                  </a:moveTo>
                  <a:lnTo>
                    <a:pt x="0" y="40957"/>
                  </a:lnTo>
                  <a:lnTo>
                    <a:pt x="40957" y="20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849434" y="3730056"/>
              <a:ext cx="408940" cy="492759"/>
            </a:xfrm>
            <a:custGeom>
              <a:avLst/>
              <a:gdLst/>
              <a:ahLst/>
              <a:cxnLst/>
              <a:rect l="l" t="t" r="r" b="b"/>
              <a:pathLst>
                <a:path w="408939" h="492760">
                  <a:moveTo>
                    <a:pt x="0" y="0"/>
                  </a:moveTo>
                  <a:lnTo>
                    <a:pt x="405607" y="488907"/>
                  </a:lnTo>
                  <a:lnTo>
                    <a:pt x="408648" y="492572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244348" y="4211997"/>
              <a:ext cx="41910" cy="45085"/>
            </a:xfrm>
            <a:custGeom>
              <a:avLst/>
              <a:gdLst/>
              <a:ahLst/>
              <a:cxnLst/>
              <a:rect l="l" t="t" r="r" b="b"/>
              <a:pathLst>
                <a:path w="41910" h="45085">
                  <a:moveTo>
                    <a:pt x="31521" y="0"/>
                  </a:moveTo>
                  <a:lnTo>
                    <a:pt x="0" y="26150"/>
                  </a:lnTo>
                  <a:lnTo>
                    <a:pt x="41912" y="44597"/>
                  </a:lnTo>
                  <a:lnTo>
                    <a:pt x="315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88152" y="2613732"/>
            <a:ext cx="1116965" cy="436245"/>
          </a:xfrm>
          <a:prstGeom prst="rect">
            <a:avLst/>
          </a:prstGeom>
          <a:ln w="9525">
            <a:solidFill>
              <a:srgbClr val="00B050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888152" y="3140269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17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888152" y="4430224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2000" i="1" spc="-5" dirty="0">
                <a:latin typeface="Trebuchet MS"/>
                <a:cs typeface="Trebuchet MS"/>
              </a:rPr>
              <a:t>pie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888152" y="4956762"/>
            <a:ext cx="11169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28295">
              <a:lnSpc>
                <a:spcPct val="100000"/>
              </a:lnSpc>
              <a:spcBef>
                <a:spcPts val="170"/>
              </a:spcBef>
            </a:pPr>
            <a:r>
              <a:rPr sz="2000" i="1" dirty="0">
                <a:latin typeface="Trebuchet MS"/>
                <a:cs typeface="Trebuchet MS"/>
              </a:rPr>
              <a:t>tart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398456" y="2831560"/>
            <a:ext cx="490220" cy="903605"/>
            <a:chOff x="7398456" y="2831560"/>
            <a:chExt cx="490220" cy="903605"/>
          </a:xfrm>
        </p:grpSpPr>
        <p:sp>
          <p:nvSpPr>
            <p:cNvPr id="64" name="object 64"/>
            <p:cNvSpPr/>
            <p:nvPr/>
          </p:nvSpPr>
          <p:spPr>
            <a:xfrm>
              <a:off x="7403218" y="2870397"/>
              <a:ext cx="464184" cy="859790"/>
            </a:xfrm>
            <a:custGeom>
              <a:avLst/>
              <a:gdLst/>
              <a:ahLst/>
              <a:cxnLst/>
              <a:rect l="l" t="t" r="r" b="b"/>
              <a:pathLst>
                <a:path w="464184" h="859789">
                  <a:moveTo>
                    <a:pt x="0" y="859658"/>
                  </a:moveTo>
                  <a:lnTo>
                    <a:pt x="461711" y="4191"/>
                  </a:lnTo>
                  <a:lnTo>
                    <a:pt x="463973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850677" y="2831560"/>
              <a:ext cx="38100" cy="46355"/>
            </a:xfrm>
            <a:custGeom>
              <a:avLst/>
              <a:gdLst/>
              <a:ahLst/>
              <a:cxnLst/>
              <a:rect l="l" t="t" r="r" b="b"/>
              <a:pathLst>
                <a:path w="38100" h="46355">
                  <a:moveTo>
                    <a:pt x="37475" y="0"/>
                  </a:moveTo>
                  <a:lnTo>
                    <a:pt x="0" y="26316"/>
                  </a:lnTo>
                  <a:lnTo>
                    <a:pt x="36043" y="45769"/>
                  </a:lnTo>
                  <a:lnTo>
                    <a:pt x="374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03218" y="3384958"/>
              <a:ext cx="450215" cy="345440"/>
            </a:xfrm>
            <a:custGeom>
              <a:avLst/>
              <a:gdLst/>
              <a:ahLst/>
              <a:cxnLst/>
              <a:rect l="l" t="t" r="r" b="b"/>
              <a:pathLst>
                <a:path w="450215" h="345439">
                  <a:moveTo>
                    <a:pt x="0" y="345097"/>
                  </a:moveTo>
                  <a:lnTo>
                    <a:pt x="446137" y="2898"/>
                  </a:lnTo>
                  <a:lnTo>
                    <a:pt x="449916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843191" y="3358098"/>
              <a:ext cx="45085" cy="41275"/>
            </a:xfrm>
            <a:custGeom>
              <a:avLst/>
              <a:gdLst/>
              <a:ahLst/>
              <a:cxnLst/>
              <a:rect l="l" t="t" r="r" b="b"/>
              <a:pathLst>
                <a:path w="45084" h="41275">
                  <a:moveTo>
                    <a:pt x="44961" y="0"/>
                  </a:moveTo>
                  <a:lnTo>
                    <a:pt x="0" y="8677"/>
                  </a:lnTo>
                  <a:lnTo>
                    <a:pt x="24926" y="41177"/>
                  </a:lnTo>
                  <a:lnTo>
                    <a:pt x="44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7398456" y="4251831"/>
            <a:ext cx="490220" cy="923290"/>
            <a:chOff x="7398456" y="4251831"/>
            <a:chExt cx="490220" cy="923290"/>
          </a:xfrm>
        </p:grpSpPr>
        <p:sp>
          <p:nvSpPr>
            <p:cNvPr id="69" name="object 69"/>
            <p:cNvSpPr/>
            <p:nvPr/>
          </p:nvSpPr>
          <p:spPr>
            <a:xfrm>
              <a:off x="7403218" y="4256594"/>
              <a:ext cx="450850" cy="363855"/>
            </a:xfrm>
            <a:custGeom>
              <a:avLst/>
              <a:gdLst/>
              <a:ahLst/>
              <a:cxnLst/>
              <a:rect l="l" t="t" r="r" b="b"/>
              <a:pathLst>
                <a:path w="450850" h="363854">
                  <a:moveTo>
                    <a:pt x="0" y="0"/>
                  </a:moveTo>
                  <a:lnTo>
                    <a:pt x="446888" y="360747"/>
                  </a:lnTo>
                  <a:lnTo>
                    <a:pt x="450594" y="36373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843419" y="4606392"/>
              <a:ext cx="45085" cy="41910"/>
            </a:xfrm>
            <a:custGeom>
              <a:avLst/>
              <a:gdLst/>
              <a:ahLst/>
              <a:cxnLst/>
              <a:rect l="l" t="t" r="r" b="b"/>
              <a:pathLst>
                <a:path w="45084" h="41910">
                  <a:moveTo>
                    <a:pt x="25726" y="0"/>
                  </a:moveTo>
                  <a:lnTo>
                    <a:pt x="0" y="31869"/>
                  </a:lnTo>
                  <a:lnTo>
                    <a:pt x="44733" y="41661"/>
                  </a:lnTo>
                  <a:lnTo>
                    <a:pt x="257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03218" y="4256594"/>
              <a:ext cx="464820" cy="879475"/>
            </a:xfrm>
            <a:custGeom>
              <a:avLst/>
              <a:gdLst/>
              <a:ahLst/>
              <a:cxnLst/>
              <a:rect l="l" t="t" r="r" b="b"/>
              <a:pathLst>
                <a:path w="464820" h="879475">
                  <a:moveTo>
                    <a:pt x="0" y="0"/>
                  </a:moveTo>
                  <a:lnTo>
                    <a:pt x="462095" y="874764"/>
                  </a:lnTo>
                  <a:lnTo>
                    <a:pt x="464320" y="87897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850913" y="5128810"/>
              <a:ext cx="37465" cy="46355"/>
            </a:xfrm>
            <a:custGeom>
              <a:avLst/>
              <a:gdLst/>
              <a:ahLst/>
              <a:cxnLst/>
              <a:rect l="l" t="t" r="r" b="b"/>
              <a:pathLst>
                <a:path w="37465" h="46354">
                  <a:moveTo>
                    <a:pt x="36215" y="0"/>
                  </a:moveTo>
                  <a:lnTo>
                    <a:pt x="0" y="19131"/>
                  </a:lnTo>
                  <a:lnTo>
                    <a:pt x="37238" y="45780"/>
                  </a:lnTo>
                  <a:lnTo>
                    <a:pt x="362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0" y="4038765"/>
            <a:ext cx="1167130" cy="436245"/>
          </a:xfrm>
          <a:custGeom>
            <a:avLst/>
            <a:gdLst/>
            <a:ahLst/>
            <a:cxnLst/>
            <a:rect l="l" t="t" r="r" b="b"/>
            <a:pathLst>
              <a:path w="1167130" h="436245">
                <a:moveTo>
                  <a:pt x="0" y="0"/>
                </a:moveTo>
                <a:lnTo>
                  <a:pt x="1167111" y="0"/>
                </a:lnTo>
                <a:lnTo>
                  <a:pt x="1167111" y="435658"/>
                </a:lnTo>
                <a:lnTo>
                  <a:pt x="0" y="43565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101600" y="4051300"/>
            <a:ext cx="971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&lt;S</a:t>
            </a:r>
            <a:r>
              <a:rPr sz="2000" i="1" spc="-229" dirty="0">
                <a:solidFill>
                  <a:srgbClr val="00B050"/>
                </a:solidFill>
                <a:latin typeface="Trebuchet MS"/>
                <a:cs typeface="Trebuchet MS"/>
              </a:rPr>
              <a:t>T</a:t>
            </a: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A</a:t>
            </a:r>
            <a:r>
              <a:rPr sz="2000" i="1" spc="-100" dirty="0">
                <a:solidFill>
                  <a:srgbClr val="00B050"/>
                </a:solidFill>
                <a:latin typeface="Trebuchet MS"/>
                <a:cs typeface="Trebuchet MS"/>
              </a:rPr>
              <a:t>R</a:t>
            </a:r>
            <a:r>
              <a:rPr sz="2000" i="1" dirty="0">
                <a:solidFill>
                  <a:srgbClr val="00B050"/>
                </a:solidFill>
                <a:latin typeface="Trebuchet MS"/>
                <a:cs typeface="Trebuchet MS"/>
              </a:rPr>
              <a:t>T&gt;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85150" y="3107400"/>
            <a:ext cx="570865" cy="436245"/>
          </a:xfrm>
          <a:prstGeom prst="rect">
            <a:avLst/>
          </a:prstGeom>
          <a:ln w="9525">
            <a:solidFill>
              <a:srgbClr val="00B05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solidFill>
                  <a:srgbClr val="00B050"/>
                </a:solidFill>
                <a:latin typeface="Trebuchet MS"/>
                <a:cs typeface="Trebuchet MS"/>
              </a:rPr>
              <a:t>he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85150" y="4970701"/>
            <a:ext cx="570865" cy="43624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260"/>
              </a:spcBef>
            </a:pPr>
            <a:r>
              <a:rPr sz="2000" i="1" dirty="0">
                <a:latin typeface="Trebuchet MS"/>
                <a:cs typeface="Trebuchet MS"/>
              </a:rPr>
              <a:t>I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578793" y="3543058"/>
            <a:ext cx="492125" cy="1428115"/>
            <a:chOff x="578793" y="3543058"/>
            <a:chExt cx="492125" cy="1428115"/>
          </a:xfrm>
        </p:grpSpPr>
        <p:sp>
          <p:nvSpPr>
            <p:cNvPr id="78" name="object 78"/>
            <p:cNvSpPr/>
            <p:nvPr/>
          </p:nvSpPr>
          <p:spPr>
            <a:xfrm>
              <a:off x="583555" y="357454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464220"/>
                  </a:moveTo>
                  <a:lnTo>
                    <a:pt x="452601" y="3397"/>
                  </a:lnTo>
                  <a:lnTo>
                    <a:pt x="45593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27109" y="3543058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43309" y="0"/>
                  </a:moveTo>
                  <a:lnTo>
                    <a:pt x="0" y="14870"/>
                  </a:lnTo>
                  <a:lnTo>
                    <a:pt x="29220" y="43569"/>
                  </a:lnTo>
                  <a:lnTo>
                    <a:pt x="433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83555" y="4474423"/>
              <a:ext cx="456565" cy="464820"/>
            </a:xfrm>
            <a:custGeom>
              <a:avLst/>
              <a:gdLst/>
              <a:ahLst/>
              <a:cxnLst/>
              <a:rect l="l" t="t" r="r" b="b"/>
              <a:pathLst>
                <a:path w="456565" h="464820">
                  <a:moveTo>
                    <a:pt x="0" y="0"/>
                  </a:moveTo>
                  <a:lnTo>
                    <a:pt x="452621" y="461374"/>
                  </a:lnTo>
                  <a:lnTo>
                    <a:pt x="455956" y="4647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27117" y="4927122"/>
              <a:ext cx="43815" cy="43815"/>
            </a:xfrm>
            <a:custGeom>
              <a:avLst/>
              <a:gdLst/>
              <a:ahLst/>
              <a:cxnLst/>
              <a:rect l="l" t="t" r="r" b="b"/>
              <a:pathLst>
                <a:path w="43815" h="43814">
                  <a:moveTo>
                    <a:pt x="29237" y="0"/>
                  </a:moveTo>
                  <a:lnTo>
                    <a:pt x="0" y="28682"/>
                  </a:lnTo>
                  <a:lnTo>
                    <a:pt x="43301" y="43578"/>
                  </a:lnTo>
                  <a:lnTo>
                    <a:pt x="292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41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12800" y="2781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12800" y="5435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-0.9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057400" y="4343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057400" y="5689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057400" y="2489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-1.7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057400" y="37973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505200" y="35306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505200" y="21844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505200" y="54102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505200" y="40767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-2.9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93" name="object 9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791" y="764330"/>
            <a:ext cx="3836065" cy="580812"/>
          </a:xfrm>
          <a:prstGeom prst="rect">
            <a:avLst/>
          </a:prstGeom>
        </p:spPr>
      </p:pic>
      <p:sp>
        <p:nvSpPr>
          <p:cNvPr id="94" name="object 94"/>
          <p:cNvSpPr txBox="1"/>
          <p:nvPr/>
        </p:nvSpPr>
        <p:spPr>
          <a:xfrm>
            <a:off x="50419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-3.5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041900" y="2768600"/>
            <a:ext cx="433070" cy="74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-3.4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041900" y="14605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629400" y="2636520"/>
            <a:ext cx="433070" cy="86360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-4.5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-3.7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629400" y="4483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629400" y="1435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-4.8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8191500" y="22860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191500" y="35941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-4.6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191500" y="41148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-5.0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191500" y="5397500"/>
            <a:ext cx="43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-5.3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028749" y="6294359"/>
            <a:ext cx="4100829" cy="37719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Backtrack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to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obtain </a:t>
            </a:r>
            <a:r>
              <a:rPr sz="1800" dirty="0">
                <a:solidFill>
                  <a:srgbClr val="BB57BE"/>
                </a:solidFill>
                <a:latin typeface="Trebuchet MS"/>
                <a:cs typeface="Trebuchet MS"/>
              </a:rPr>
              <a:t>the full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hypothesis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42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929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Beam </a:t>
            </a:r>
            <a:r>
              <a:rPr sz="3200" spc="-5" dirty="0"/>
              <a:t>search decoding: stopping</a:t>
            </a:r>
            <a:r>
              <a:rPr sz="3200" spc="-15" dirty="0"/>
              <a:t> </a:t>
            </a:r>
            <a:r>
              <a:rPr sz="3200" spc="-5" dirty="0"/>
              <a:t>criterion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98296"/>
            <a:ext cx="8035925" cy="500951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42900" marR="336550" indent="-330200">
              <a:lnSpc>
                <a:spcPts val="2700"/>
              </a:lnSpc>
              <a:spcBef>
                <a:spcPts val="290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spc="-5" dirty="0">
                <a:latin typeface="Trebuchet MS"/>
                <a:cs typeface="Trebuchet MS"/>
              </a:rPr>
              <a:t>In </a:t>
            </a:r>
            <a:r>
              <a:rPr sz="2350" spc="-5" dirty="0">
                <a:solidFill>
                  <a:srgbClr val="4285F4"/>
                </a:solidFill>
                <a:latin typeface="Trebuchet MS"/>
                <a:cs typeface="Trebuchet MS"/>
              </a:rPr>
              <a:t>greedy decoding</a:t>
            </a:r>
            <a:r>
              <a:rPr sz="2350" spc="-5" dirty="0">
                <a:latin typeface="Trebuchet MS"/>
                <a:cs typeface="Trebuchet MS"/>
              </a:rPr>
              <a:t>, usually we decode until the model  produces </a:t>
            </a:r>
            <a:r>
              <a:rPr sz="2350" dirty="0">
                <a:latin typeface="Trebuchet MS"/>
                <a:cs typeface="Trebuchet MS"/>
              </a:rPr>
              <a:t>a </a:t>
            </a:r>
            <a:r>
              <a:rPr sz="2350" dirty="0">
                <a:solidFill>
                  <a:srgbClr val="BB57BE"/>
                </a:solidFill>
                <a:latin typeface="Trebuchet MS"/>
                <a:cs typeface="Trebuchet MS"/>
              </a:rPr>
              <a:t>&lt;END&gt; </a:t>
            </a:r>
            <a:r>
              <a:rPr sz="2350" spc="-5" dirty="0">
                <a:solidFill>
                  <a:srgbClr val="BB57BE"/>
                </a:solidFill>
                <a:latin typeface="Trebuchet MS"/>
                <a:cs typeface="Trebuchet MS"/>
              </a:rPr>
              <a:t>token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409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5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For example:</a:t>
            </a:r>
            <a:r>
              <a:rPr sz="1950" dirty="0">
                <a:latin typeface="Trebuchet MS"/>
                <a:cs typeface="Trebuchet MS"/>
              </a:rPr>
              <a:t> </a:t>
            </a:r>
            <a:r>
              <a:rPr sz="1950" i="1" spc="-45" dirty="0">
                <a:latin typeface="Trebuchet MS"/>
                <a:cs typeface="Trebuchet MS"/>
              </a:rPr>
              <a:t>&lt;START&gt; </a:t>
            </a:r>
            <a:r>
              <a:rPr sz="1950" i="1" dirty="0">
                <a:latin typeface="Trebuchet MS"/>
                <a:cs typeface="Trebuchet MS"/>
              </a:rPr>
              <a:t>he hit </a:t>
            </a:r>
            <a:r>
              <a:rPr sz="1950" i="1" spc="5" dirty="0">
                <a:latin typeface="Trebuchet MS"/>
                <a:cs typeface="Trebuchet MS"/>
              </a:rPr>
              <a:t>me </a:t>
            </a:r>
            <a:r>
              <a:rPr sz="1950" i="1" dirty="0">
                <a:latin typeface="Trebuchet MS"/>
                <a:cs typeface="Trebuchet MS"/>
              </a:rPr>
              <a:t>with </a:t>
            </a:r>
            <a:r>
              <a:rPr sz="1950" i="1" spc="5" dirty="0">
                <a:latin typeface="Trebuchet MS"/>
                <a:cs typeface="Trebuchet MS"/>
              </a:rPr>
              <a:t>a </a:t>
            </a:r>
            <a:r>
              <a:rPr sz="1950" i="1" dirty="0">
                <a:latin typeface="Trebuchet MS"/>
                <a:cs typeface="Trebuchet MS"/>
              </a:rPr>
              <a:t>pie</a:t>
            </a:r>
            <a:r>
              <a:rPr sz="1950" i="1" spc="40" dirty="0">
                <a:latin typeface="Trebuchet MS"/>
                <a:cs typeface="Trebuchet MS"/>
              </a:rPr>
              <a:t> </a:t>
            </a:r>
            <a:r>
              <a:rPr sz="1950" i="1" dirty="0">
                <a:latin typeface="Trebuchet MS"/>
                <a:cs typeface="Trebuchet MS"/>
              </a:rPr>
              <a:t>&lt;END&gt;</a:t>
            </a:r>
            <a:endParaRPr sz="195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3A87FF"/>
              </a:buClr>
              <a:buFont typeface="Times New Roman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342900" marR="753110" indent="-330200">
              <a:lnSpc>
                <a:spcPts val="2700"/>
              </a:lnSpc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spc="-5" dirty="0">
                <a:latin typeface="Trebuchet MS"/>
                <a:cs typeface="Trebuchet MS"/>
              </a:rPr>
              <a:t>In </a:t>
            </a:r>
            <a:r>
              <a:rPr sz="2350" spc="-5" dirty="0">
                <a:solidFill>
                  <a:srgbClr val="4285F4"/>
                </a:solidFill>
                <a:latin typeface="Trebuchet MS"/>
                <a:cs typeface="Trebuchet MS"/>
              </a:rPr>
              <a:t>beam </a:t>
            </a:r>
            <a:r>
              <a:rPr sz="2350" dirty="0">
                <a:solidFill>
                  <a:srgbClr val="4285F4"/>
                </a:solidFill>
                <a:latin typeface="Trebuchet MS"/>
                <a:cs typeface="Trebuchet MS"/>
              </a:rPr>
              <a:t>search </a:t>
            </a:r>
            <a:r>
              <a:rPr sz="2350" spc="-5" dirty="0">
                <a:solidFill>
                  <a:srgbClr val="4285F4"/>
                </a:solidFill>
                <a:latin typeface="Trebuchet MS"/>
                <a:cs typeface="Trebuchet MS"/>
              </a:rPr>
              <a:t>decoding</a:t>
            </a:r>
            <a:r>
              <a:rPr sz="2350" spc="-5" dirty="0">
                <a:latin typeface="Trebuchet MS"/>
                <a:cs typeface="Trebuchet MS"/>
              </a:rPr>
              <a:t>, different hypotheses </a:t>
            </a:r>
            <a:r>
              <a:rPr sz="2350" dirty="0">
                <a:latin typeface="Trebuchet MS"/>
                <a:cs typeface="Trebuchet MS"/>
              </a:rPr>
              <a:t>may  </a:t>
            </a:r>
            <a:r>
              <a:rPr sz="2350" spc="-5" dirty="0">
                <a:latin typeface="Trebuchet MS"/>
                <a:cs typeface="Trebuchet MS"/>
              </a:rPr>
              <a:t>produce &lt;END&gt; tokens on </a:t>
            </a:r>
            <a:r>
              <a:rPr sz="2350" spc="-5" dirty="0">
                <a:solidFill>
                  <a:srgbClr val="BB57BE"/>
                </a:solidFill>
                <a:latin typeface="Trebuchet MS"/>
                <a:cs typeface="Trebuchet MS"/>
              </a:rPr>
              <a:t>different</a:t>
            </a:r>
            <a:r>
              <a:rPr sz="2350" spc="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350" spc="-5" dirty="0">
                <a:solidFill>
                  <a:srgbClr val="BB57BE"/>
                </a:solidFill>
                <a:latin typeface="Trebuchet MS"/>
                <a:cs typeface="Trebuchet MS"/>
              </a:rPr>
              <a:t>timesteps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409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50" spc="5" dirty="0">
                <a:latin typeface="Trebuchet MS"/>
                <a:cs typeface="Trebuchet MS"/>
              </a:rPr>
              <a:t>When a </a:t>
            </a:r>
            <a:r>
              <a:rPr sz="1950" dirty="0">
                <a:latin typeface="Trebuchet MS"/>
                <a:cs typeface="Trebuchet MS"/>
              </a:rPr>
              <a:t>hypothesis produces &lt;END&gt;, that hypothesis is</a:t>
            </a:r>
            <a:r>
              <a:rPr sz="1950" spc="10" dirty="0">
                <a:latin typeface="Trebuchet MS"/>
                <a:cs typeface="Trebuchet MS"/>
              </a:rPr>
              <a:t> </a:t>
            </a:r>
            <a:r>
              <a:rPr sz="1950" dirty="0">
                <a:solidFill>
                  <a:srgbClr val="BB57BE"/>
                </a:solidFill>
                <a:latin typeface="Trebuchet MS"/>
                <a:cs typeface="Trebuchet MS"/>
              </a:rPr>
              <a:t>complete</a:t>
            </a:r>
            <a:r>
              <a:rPr sz="1950" dirty="0">
                <a:latin typeface="Trebuchet MS"/>
                <a:cs typeface="Trebuchet MS"/>
              </a:rPr>
              <a:t>.</a:t>
            </a:r>
            <a:endParaRPr sz="1950">
              <a:latin typeface="Trebuchet MS"/>
              <a:cs typeface="Trebuchet MS"/>
            </a:endParaRPr>
          </a:p>
          <a:p>
            <a:pPr marL="685800" marR="132715" lvl="1" indent="-215900">
              <a:lnSpc>
                <a:spcPts val="2200"/>
              </a:lnSpc>
              <a:spcBef>
                <a:spcPts val="650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50" dirty="0">
                <a:solidFill>
                  <a:srgbClr val="BB57BE"/>
                </a:solidFill>
                <a:latin typeface="Trebuchet MS"/>
                <a:cs typeface="Trebuchet MS"/>
              </a:rPr>
              <a:t>Place it aside </a:t>
            </a:r>
            <a:r>
              <a:rPr sz="1950" spc="5" dirty="0">
                <a:latin typeface="Trebuchet MS"/>
                <a:cs typeface="Trebuchet MS"/>
              </a:rPr>
              <a:t>and </a:t>
            </a:r>
            <a:r>
              <a:rPr sz="1950" dirty="0">
                <a:latin typeface="Trebuchet MS"/>
                <a:cs typeface="Trebuchet MS"/>
              </a:rPr>
              <a:t>continue exploring other hypotheses via beam  search.</a:t>
            </a:r>
            <a:endParaRPr sz="195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3A87FF"/>
              </a:buClr>
              <a:buFont typeface="Times New Roman"/>
              <a:buChar char="•"/>
            </a:pPr>
            <a:endParaRPr sz="315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spc="-5" dirty="0">
                <a:latin typeface="Trebuchet MS"/>
                <a:cs typeface="Trebuchet MS"/>
              </a:rPr>
              <a:t>Usually </a:t>
            </a:r>
            <a:r>
              <a:rPr sz="2350" dirty="0">
                <a:latin typeface="Trebuchet MS"/>
                <a:cs typeface="Trebuchet MS"/>
              </a:rPr>
              <a:t>we </a:t>
            </a:r>
            <a:r>
              <a:rPr sz="2350" spc="-5" dirty="0">
                <a:latin typeface="Trebuchet MS"/>
                <a:cs typeface="Trebuchet MS"/>
              </a:rPr>
              <a:t>continue </a:t>
            </a:r>
            <a:r>
              <a:rPr sz="2350" dirty="0">
                <a:latin typeface="Trebuchet MS"/>
                <a:cs typeface="Trebuchet MS"/>
              </a:rPr>
              <a:t>beam </a:t>
            </a:r>
            <a:r>
              <a:rPr sz="2350" spc="-5" dirty="0">
                <a:latin typeface="Trebuchet MS"/>
                <a:cs typeface="Trebuchet MS"/>
              </a:rPr>
              <a:t>search</a:t>
            </a:r>
            <a:r>
              <a:rPr sz="2350" spc="5" dirty="0">
                <a:latin typeface="Trebuchet MS"/>
                <a:cs typeface="Trebuchet MS"/>
              </a:rPr>
              <a:t> </a:t>
            </a:r>
            <a:r>
              <a:rPr sz="2350" dirty="0">
                <a:latin typeface="Trebuchet MS"/>
                <a:cs typeface="Trebuchet MS"/>
              </a:rPr>
              <a:t>until: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380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50" spc="-40" dirty="0">
                <a:latin typeface="Trebuchet MS"/>
                <a:cs typeface="Trebuchet MS"/>
              </a:rPr>
              <a:t>We </a:t>
            </a:r>
            <a:r>
              <a:rPr sz="1950" dirty="0">
                <a:latin typeface="Trebuchet MS"/>
                <a:cs typeface="Trebuchet MS"/>
              </a:rPr>
              <a:t>reach timestep </a:t>
            </a:r>
            <a:r>
              <a:rPr sz="1950" i="1" spc="5" dirty="0">
                <a:latin typeface="Trebuchet MS"/>
                <a:cs typeface="Trebuchet MS"/>
              </a:rPr>
              <a:t>T </a:t>
            </a:r>
            <a:r>
              <a:rPr sz="1950" dirty="0">
                <a:latin typeface="Trebuchet MS"/>
                <a:cs typeface="Trebuchet MS"/>
              </a:rPr>
              <a:t>(where </a:t>
            </a:r>
            <a:r>
              <a:rPr sz="1950" i="1" spc="5" dirty="0">
                <a:latin typeface="Trebuchet MS"/>
                <a:cs typeface="Trebuchet MS"/>
              </a:rPr>
              <a:t>T </a:t>
            </a:r>
            <a:r>
              <a:rPr sz="1950" dirty="0">
                <a:latin typeface="Trebuchet MS"/>
                <a:cs typeface="Trebuchet MS"/>
              </a:rPr>
              <a:t>is some pre-defined cutoff),</a:t>
            </a:r>
            <a:r>
              <a:rPr sz="1950" spc="45" dirty="0">
                <a:latin typeface="Trebuchet MS"/>
                <a:cs typeface="Trebuchet MS"/>
              </a:rPr>
              <a:t> </a:t>
            </a:r>
            <a:r>
              <a:rPr sz="1950" dirty="0">
                <a:latin typeface="Trebuchet MS"/>
                <a:cs typeface="Trebuchet MS"/>
              </a:rPr>
              <a:t>or</a:t>
            </a:r>
            <a:endParaRPr sz="1950">
              <a:latin typeface="Trebuchet MS"/>
              <a:cs typeface="Trebuchet MS"/>
            </a:endParaRPr>
          </a:p>
          <a:p>
            <a:pPr marL="685800" marR="5080" lvl="1" indent="-215900">
              <a:lnSpc>
                <a:spcPts val="2200"/>
              </a:lnSpc>
              <a:spcBef>
                <a:spcPts val="650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50" spc="-40" dirty="0">
                <a:latin typeface="Trebuchet MS"/>
                <a:cs typeface="Trebuchet MS"/>
              </a:rPr>
              <a:t>We </a:t>
            </a:r>
            <a:r>
              <a:rPr sz="1950" dirty="0">
                <a:latin typeface="Trebuchet MS"/>
                <a:cs typeface="Trebuchet MS"/>
              </a:rPr>
              <a:t>have at least </a:t>
            </a:r>
            <a:r>
              <a:rPr sz="1950" i="1" spc="5" dirty="0">
                <a:latin typeface="Trebuchet MS"/>
                <a:cs typeface="Trebuchet MS"/>
              </a:rPr>
              <a:t>n </a:t>
            </a:r>
            <a:r>
              <a:rPr sz="1950" dirty="0">
                <a:latin typeface="Trebuchet MS"/>
                <a:cs typeface="Trebuchet MS"/>
              </a:rPr>
              <a:t>completed hypotheses (where </a:t>
            </a:r>
            <a:r>
              <a:rPr sz="1950" i="1" spc="5" dirty="0">
                <a:latin typeface="Trebuchet MS"/>
                <a:cs typeface="Trebuchet MS"/>
              </a:rPr>
              <a:t>n </a:t>
            </a:r>
            <a:r>
              <a:rPr sz="1950" dirty="0">
                <a:latin typeface="Trebuchet MS"/>
                <a:cs typeface="Trebuchet MS"/>
              </a:rPr>
              <a:t>is pre-defined  cutoff)</a:t>
            </a:r>
            <a:endParaRPr sz="1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67525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Beam </a:t>
            </a:r>
            <a:r>
              <a:rPr sz="3200" spc="-5" dirty="0"/>
              <a:t>search decoding: finishing</a:t>
            </a:r>
            <a:r>
              <a:rPr sz="3200" spc="-25" dirty="0"/>
              <a:t> </a:t>
            </a:r>
            <a:r>
              <a:rPr sz="3200" spc="-5" dirty="0"/>
              <a:t>up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38860"/>
            <a:ext cx="7464425" cy="17526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Trebuchet MS"/>
                <a:cs typeface="Trebuchet MS"/>
              </a:rPr>
              <a:t>We </a:t>
            </a:r>
            <a:r>
              <a:rPr sz="2400" spc="-5" dirty="0">
                <a:latin typeface="Trebuchet MS"/>
                <a:cs typeface="Trebuchet MS"/>
              </a:rPr>
              <a:t>have our </a:t>
            </a:r>
            <a:r>
              <a:rPr sz="2400" dirty="0">
                <a:latin typeface="Trebuchet MS"/>
                <a:cs typeface="Trebuchet MS"/>
              </a:rPr>
              <a:t>list </a:t>
            </a:r>
            <a:r>
              <a:rPr sz="2400" spc="-5" dirty="0">
                <a:latin typeface="Trebuchet MS"/>
                <a:cs typeface="Trebuchet MS"/>
              </a:rPr>
              <a:t>of completed</a:t>
            </a:r>
            <a:r>
              <a:rPr sz="2400" spc="4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hypotheses.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rebuchet MS"/>
                <a:cs typeface="Trebuchet MS"/>
              </a:rPr>
              <a:t>How </a:t>
            </a:r>
            <a:r>
              <a:rPr sz="2400" dirty="0">
                <a:latin typeface="Trebuchet MS"/>
                <a:cs typeface="Trebuchet MS"/>
              </a:rPr>
              <a:t>to </a:t>
            </a:r>
            <a:r>
              <a:rPr sz="2400" spc="-5" dirty="0">
                <a:latin typeface="Trebuchet MS"/>
                <a:cs typeface="Trebuchet MS"/>
              </a:rPr>
              <a:t>select top one with </a:t>
            </a:r>
            <a:r>
              <a:rPr sz="2400" dirty="0">
                <a:latin typeface="Trebuchet MS"/>
                <a:cs typeface="Trebuchet MS"/>
              </a:rPr>
              <a:t>highest</a:t>
            </a:r>
            <a:r>
              <a:rPr sz="2400" spc="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score?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CC0000"/>
              </a:buClr>
              <a:buFont typeface="Times New Roman"/>
              <a:buChar char="•"/>
            </a:pPr>
            <a:endParaRPr sz="33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4457700" algn="l"/>
              </a:tabLst>
            </a:pPr>
            <a:r>
              <a:rPr sz="2400" spc="-5" dirty="0">
                <a:latin typeface="Trebuchet MS"/>
                <a:cs typeface="Trebuchet MS"/>
              </a:rPr>
              <a:t>Each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hypothesis	on our list </a:t>
            </a:r>
            <a:r>
              <a:rPr sz="2400" dirty="0">
                <a:latin typeface="Trebuchet MS"/>
                <a:cs typeface="Trebuchet MS"/>
              </a:rPr>
              <a:t>has a</a:t>
            </a:r>
            <a:r>
              <a:rPr sz="2400" spc="-5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score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127500"/>
            <a:ext cx="7966709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Problem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with this:</a:t>
            </a:r>
            <a:r>
              <a:rPr sz="2400" spc="-5" dirty="0"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longer hypotheses have lower</a:t>
            </a:r>
            <a:r>
              <a:rPr sz="2400" spc="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CC0000"/>
              </a:buClr>
              <a:buFont typeface="Times New Roman"/>
              <a:buChar char="•"/>
            </a:pPr>
            <a:endParaRPr sz="3500">
              <a:latin typeface="Trebuchet MS"/>
              <a:cs typeface="Trebuchet MS"/>
            </a:endParaRPr>
          </a:p>
          <a:p>
            <a:pPr marL="355600" marR="554355" indent="-342900">
              <a:lnSpc>
                <a:spcPts val="28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Fix:</a:t>
            </a:r>
            <a:r>
              <a:rPr sz="240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Normalize by length. Use </a:t>
            </a:r>
            <a:r>
              <a:rPr sz="2400" dirty="0">
                <a:latin typeface="Trebuchet MS"/>
                <a:cs typeface="Trebuchet MS"/>
              </a:rPr>
              <a:t>this to </a:t>
            </a:r>
            <a:r>
              <a:rPr sz="2400" spc="-5" dirty="0">
                <a:latin typeface="Trebuchet MS"/>
                <a:cs typeface="Trebuchet MS"/>
              </a:rPr>
              <a:t>select top one  </a:t>
            </a:r>
            <a:r>
              <a:rPr sz="2400" dirty="0">
                <a:latin typeface="Trebuchet MS"/>
                <a:cs typeface="Trebuchet MS"/>
              </a:rPr>
              <a:t>instead: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712" y="2854223"/>
            <a:ext cx="7908914" cy="7304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4162" y="2499906"/>
            <a:ext cx="1217396" cy="2068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9866" y="5607358"/>
            <a:ext cx="3820027" cy="81403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43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44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36277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0B050"/>
                </a:solidFill>
              </a:rPr>
              <a:t>Advantages </a:t>
            </a:r>
            <a:r>
              <a:rPr sz="3200" dirty="0"/>
              <a:t>of</a:t>
            </a:r>
            <a:r>
              <a:rPr sz="3200" spc="-65" dirty="0"/>
              <a:t> </a:t>
            </a:r>
            <a:r>
              <a:rPr sz="3200" spc="-5" dirty="0"/>
              <a:t>NMT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95247"/>
            <a:ext cx="7355205" cy="4980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spc="10" dirty="0">
                <a:latin typeface="Trebuchet MS"/>
                <a:cs typeface="Trebuchet MS"/>
              </a:rPr>
              <a:t>Compared to </a:t>
            </a:r>
            <a:r>
              <a:rPr sz="2350" spc="-85" dirty="0">
                <a:latin typeface="Trebuchet MS"/>
                <a:cs typeface="Trebuchet MS"/>
              </a:rPr>
              <a:t>SMT, </a:t>
            </a:r>
            <a:r>
              <a:rPr sz="2350" spc="15" dirty="0">
                <a:latin typeface="Trebuchet MS"/>
                <a:cs typeface="Trebuchet MS"/>
              </a:rPr>
              <a:t>NMT </a:t>
            </a:r>
            <a:r>
              <a:rPr sz="2350" spc="10" dirty="0">
                <a:latin typeface="Trebuchet MS"/>
                <a:cs typeface="Trebuchet MS"/>
              </a:rPr>
              <a:t>has </a:t>
            </a:r>
            <a:r>
              <a:rPr sz="2350" spc="15" dirty="0">
                <a:latin typeface="Trebuchet MS"/>
                <a:cs typeface="Trebuchet MS"/>
              </a:rPr>
              <a:t>many </a:t>
            </a:r>
            <a:r>
              <a:rPr sz="2350" spc="10" dirty="0">
                <a:solidFill>
                  <a:srgbClr val="00B050"/>
                </a:solidFill>
                <a:latin typeface="Trebuchet MS"/>
                <a:cs typeface="Trebuchet MS"/>
              </a:rPr>
              <a:t>advantages</a:t>
            </a:r>
            <a:r>
              <a:rPr sz="2350" spc="10" dirty="0">
                <a:latin typeface="Trebuchet MS"/>
                <a:cs typeface="Trebuchet MS"/>
              </a:rPr>
              <a:t>: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spc="10" dirty="0">
                <a:latin typeface="Trebuchet MS"/>
                <a:cs typeface="Trebuchet MS"/>
              </a:rPr>
              <a:t>Better</a:t>
            </a:r>
            <a:r>
              <a:rPr sz="2350" spc="-5" dirty="0"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00B050"/>
                </a:solidFill>
                <a:latin typeface="Trebuchet MS"/>
                <a:cs typeface="Trebuchet MS"/>
              </a:rPr>
              <a:t>performance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80"/>
              </a:spcBef>
              <a:buClr>
                <a:srgbClr val="3A87FF"/>
              </a:buClr>
              <a:buFont typeface="Times New Roman"/>
              <a:buChar char="•"/>
              <a:tabLst>
                <a:tab pos="685800" algn="l"/>
              </a:tabLst>
            </a:pPr>
            <a:r>
              <a:rPr sz="2150" spc="10" dirty="0">
                <a:latin typeface="Trebuchet MS"/>
                <a:cs typeface="Trebuchet MS"/>
              </a:rPr>
              <a:t>More</a:t>
            </a:r>
            <a:r>
              <a:rPr sz="2150" spc="5" dirty="0">
                <a:latin typeface="Trebuchet MS"/>
                <a:cs typeface="Trebuchet MS"/>
              </a:rPr>
              <a:t> </a:t>
            </a:r>
            <a:r>
              <a:rPr sz="2150" spc="10" dirty="0">
                <a:solidFill>
                  <a:srgbClr val="00B050"/>
                </a:solidFill>
                <a:latin typeface="Trebuchet MS"/>
                <a:cs typeface="Trebuchet MS"/>
              </a:rPr>
              <a:t>fluent</a:t>
            </a:r>
            <a:endParaRPr sz="21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85800" algn="l"/>
              </a:tabLst>
            </a:pPr>
            <a:r>
              <a:rPr sz="2150" spc="10" dirty="0">
                <a:latin typeface="Trebuchet MS"/>
                <a:cs typeface="Trebuchet MS"/>
              </a:rPr>
              <a:t>Better use of</a:t>
            </a:r>
            <a:r>
              <a:rPr sz="2150" spc="-15" dirty="0">
                <a:latin typeface="Trebuchet MS"/>
                <a:cs typeface="Trebuchet MS"/>
              </a:rPr>
              <a:t> </a:t>
            </a:r>
            <a:r>
              <a:rPr sz="2150" spc="10" dirty="0">
                <a:solidFill>
                  <a:srgbClr val="00B050"/>
                </a:solidFill>
                <a:latin typeface="Trebuchet MS"/>
                <a:cs typeface="Trebuchet MS"/>
              </a:rPr>
              <a:t>context</a:t>
            </a:r>
            <a:endParaRPr sz="21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85800" algn="l"/>
              </a:tabLst>
            </a:pPr>
            <a:r>
              <a:rPr sz="2150" spc="10" dirty="0">
                <a:latin typeface="Trebuchet MS"/>
                <a:cs typeface="Trebuchet MS"/>
              </a:rPr>
              <a:t>Better use of </a:t>
            </a:r>
            <a:r>
              <a:rPr sz="2150" spc="5" dirty="0">
                <a:solidFill>
                  <a:srgbClr val="00B050"/>
                </a:solidFill>
                <a:latin typeface="Trebuchet MS"/>
                <a:cs typeface="Trebuchet MS"/>
              </a:rPr>
              <a:t>phrase</a:t>
            </a:r>
            <a:r>
              <a:rPr sz="2150" spc="-2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150" spc="10" dirty="0">
                <a:solidFill>
                  <a:srgbClr val="00B050"/>
                </a:solidFill>
                <a:latin typeface="Trebuchet MS"/>
                <a:cs typeface="Trebuchet MS"/>
              </a:rPr>
              <a:t>similarities</a:t>
            </a:r>
            <a:endParaRPr sz="215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3A87FF"/>
              </a:buClr>
              <a:buFont typeface="Times New Roman"/>
              <a:buChar char="•"/>
            </a:pPr>
            <a:endParaRPr sz="25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spc="15" dirty="0">
                <a:latin typeface="Trebuchet MS"/>
                <a:cs typeface="Trebuchet MS"/>
              </a:rPr>
              <a:t>A </a:t>
            </a:r>
            <a:r>
              <a:rPr sz="2350" spc="10" dirty="0">
                <a:solidFill>
                  <a:srgbClr val="00B050"/>
                </a:solidFill>
                <a:latin typeface="Trebuchet MS"/>
                <a:cs typeface="Trebuchet MS"/>
              </a:rPr>
              <a:t>single neural network </a:t>
            </a:r>
            <a:r>
              <a:rPr sz="2350" spc="5" dirty="0">
                <a:latin typeface="Trebuchet MS"/>
                <a:cs typeface="Trebuchet MS"/>
              </a:rPr>
              <a:t>to </a:t>
            </a:r>
            <a:r>
              <a:rPr sz="2350" spc="10" dirty="0">
                <a:latin typeface="Trebuchet MS"/>
                <a:cs typeface="Trebuchet MS"/>
              </a:rPr>
              <a:t>be optimized</a:t>
            </a:r>
            <a:r>
              <a:rPr sz="2350" spc="-165" dirty="0">
                <a:latin typeface="Trebuchet MS"/>
                <a:cs typeface="Trebuchet MS"/>
              </a:rPr>
              <a:t> </a:t>
            </a:r>
            <a:r>
              <a:rPr sz="2350" spc="5" dirty="0">
                <a:latin typeface="Trebuchet MS"/>
                <a:cs typeface="Trebuchet MS"/>
              </a:rPr>
              <a:t>end-to-end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480"/>
              </a:spcBef>
              <a:buClr>
                <a:srgbClr val="3A87FF"/>
              </a:buClr>
              <a:buFont typeface="Times New Roman"/>
              <a:buChar char="•"/>
              <a:tabLst>
                <a:tab pos="685800" algn="l"/>
              </a:tabLst>
            </a:pPr>
            <a:r>
              <a:rPr sz="2150" spc="15" dirty="0">
                <a:latin typeface="Trebuchet MS"/>
                <a:cs typeface="Trebuchet MS"/>
              </a:rPr>
              <a:t>No </a:t>
            </a:r>
            <a:r>
              <a:rPr sz="2150" spc="10" dirty="0">
                <a:latin typeface="Trebuchet MS"/>
                <a:cs typeface="Trebuchet MS"/>
              </a:rPr>
              <a:t>subcomponents to be </a:t>
            </a:r>
            <a:r>
              <a:rPr sz="2150" spc="5" dirty="0">
                <a:latin typeface="Trebuchet MS"/>
                <a:cs typeface="Trebuchet MS"/>
              </a:rPr>
              <a:t>individually</a:t>
            </a:r>
            <a:r>
              <a:rPr sz="2150" spc="-20" dirty="0">
                <a:latin typeface="Trebuchet MS"/>
                <a:cs typeface="Trebuchet MS"/>
              </a:rPr>
              <a:t> </a:t>
            </a:r>
            <a:r>
              <a:rPr sz="2150" spc="10" dirty="0">
                <a:latin typeface="Trebuchet MS"/>
                <a:cs typeface="Trebuchet MS"/>
              </a:rPr>
              <a:t>optimized</a:t>
            </a:r>
            <a:endParaRPr sz="215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3A87FF"/>
              </a:buClr>
              <a:buFont typeface="Times New Roman"/>
              <a:buChar char="•"/>
            </a:pPr>
            <a:endParaRPr sz="26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50" spc="-5" dirty="0">
                <a:latin typeface="Trebuchet MS"/>
                <a:cs typeface="Trebuchet MS"/>
              </a:rPr>
              <a:t>Requires </a:t>
            </a:r>
            <a:r>
              <a:rPr sz="2350" spc="15" dirty="0">
                <a:latin typeface="Trebuchet MS"/>
                <a:cs typeface="Trebuchet MS"/>
              </a:rPr>
              <a:t>much </a:t>
            </a:r>
            <a:r>
              <a:rPr sz="2350" spc="5" dirty="0">
                <a:solidFill>
                  <a:srgbClr val="00B050"/>
                </a:solidFill>
                <a:latin typeface="Trebuchet MS"/>
                <a:cs typeface="Trebuchet MS"/>
              </a:rPr>
              <a:t>less </a:t>
            </a:r>
            <a:r>
              <a:rPr sz="2350" spc="15" dirty="0">
                <a:solidFill>
                  <a:srgbClr val="00B050"/>
                </a:solidFill>
                <a:latin typeface="Trebuchet MS"/>
                <a:cs typeface="Trebuchet MS"/>
              </a:rPr>
              <a:t>human </a:t>
            </a:r>
            <a:r>
              <a:rPr sz="2350" spc="10" dirty="0">
                <a:solidFill>
                  <a:srgbClr val="00B050"/>
                </a:solidFill>
                <a:latin typeface="Trebuchet MS"/>
                <a:cs typeface="Trebuchet MS"/>
              </a:rPr>
              <a:t>engineering</a:t>
            </a:r>
            <a:r>
              <a:rPr sz="2350" spc="-1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00B050"/>
                </a:solidFill>
                <a:latin typeface="Trebuchet MS"/>
                <a:cs typeface="Trebuchet MS"/>
              </a:rPr>
              <a:t>effort</a:t>
            </a:r>
            <a:endParaRPr sz="23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480"/>
              </a:spcBef>
              <a:buClr>
                <a:srgbClr val="3A87FF"/>
              </a:buClr>
              <a:buFont typeface="Times New Roman"/>
              <a:buChar char="•"/>
              <a:tabLst>
                <a:tab pos="685800" algn="l"/>
              </a:tabLst>
            </a:pPr>
            <a:r>
              <a:rPr sz="2150" spc="15" dirty="0">
                <a:latin typeface="Trebuchet MS"/>
                <a:cs typeface="Trebuchet MS"/>
              </a:rPr>
              <a:t>No </a:t>
            </a:r>
            <a:r>
              <a:rPr sz="2150" spc="10" dirty="0">
                <a:latin typeface="Trebuchet MS"/>
                <a:cs typeface="Trebuchet MS"/>
              </a:rPr>
              <a:t>feature</a:t>
            </a:r>
            <a:r>
              <a:rPr sz="2150" spc="-10" dirty="0">
                <a:latin typeface="Trebuchet MS"/>
                <a:cs typeface="Trebuchet MS"/>
              </a:rPr>
              <a:t> </a:t>
            </a:r>
            <a:r>
              <a:rPr sz="2150" spc="10" dirty="0">
                <a:latin typeface="Trebuchet MS"/>
                <a:cs typeface="Trebuchet MS"/>
              </a:rPr>
              <a:t>engineering</a:t>
            </a:r>
            <a:endParaRPr sz="215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85800" algn="l"/>
              </a:tabLst>
            </a:pPr>
            <a:r>
              <a:rPr sz="2150" spc="15" dirty="0">
                <a:latin typeface="Trebuchet MS"/>
                <a:cs typeface="Trebuchet MS"/>
              </a:rPr>
              <a:t>Same method </a:t>
            </a:r>
            <a:r>
              <a:rPr sz="2150" spc="10" dirty="0">
                <a:latin typeface="Trebuchet MS"/>
                <a:cs typeface="Trebuchet MS"/>
              </a:rPr>
              <a:t>for all language</a:t>
            </a:r>
            <a:r>
              <a:rPr sz="2150" spc="-35" dirty="0">
                <a:latin typeface="Trebuchet MS"/>
                <a:cs typeface="Trebuchet MS"/>
              </a:rPr>
              <a:t> </a:t>
            </a:r>
            <a:r>
              <a:rPr sz="2150" spc="10" dirty="0">
                <a:latin typeface="Trebuchet MS"/>
                <a:cs typeface="Trebuchet MS"/>
              </a:rPr>
              <a:t>pairs</a:t>
            </a:r>
            <a:endParaRPr sz="2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45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4321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C00000"/>
                </a:solidFill>
              </a:rPr>
              <a:t>Disadvantages </a:t>
            </a:r>
            <a:r>
              <a:rPr sz="3200" dirty="0"/>
              <a:t>of</a:t>
            </a:r>
            <a:r>
              <a:rPr sz="3200" spc="-50" dirty="0"/>
              <a:t> </a:t>
            </a:r>
            <a:r>
              <a:rPr sz="3200" spc="-5" dirty="0"/>
              <a:t>NMT?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8322945" cy="361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Compared </a:t>
            </a:r>
            <a:r>
              <a:rPr sz="2400" dirty="0">
                <a:latin typeface="Trebuchet MS"/>
                <a:cs typeface="Trebuchet MS"/>
              </a:rPr>
              <a:t>to </a:t>
            </a:r>
            <a:r>
              <a:rPr sz="2400" spc="-70" dirty="0">
                <a:latin typeface="Trebuchet MS"/>
                <a:cs typeface="Trebuchet MS"/>
              </a:rPr>
              <a:t>SMT: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NMT </a:t>
            </a:r>
            <a:r>
              <a:rPr sz="2400" spc="-5" dirty="0">
                <a:latin typeface="Trebuchet MS"/>
                <a:cs typeface="Trebuchet MS"/>
              </a:rPr>
              <a:t>is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less</a:t>
            </a:r>
            <a:r>
              <a:rPr sz="2400" spc="-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interpretable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Trebuchet MS"/>
                <a:cs typeface="Trebuchet MS"/>
              </a:rPr>
              <a:t>Hard to </a:t>
            </a:r>
            <a:r>
              <a:rPr sz="2400" dirty="0">
                <a:latin typeface="Trebuchet MS"/>
                <a:cs typeface="Trebuchet MS"/>
              </a:rPr>
              <a:t>debug</a:t>
            </a:r>
            <a:endParaRPr sz="2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3A87FF"/>
              </a:buClr>
              <a:buFont typeface="Times New Roman"/>
              <a:buChar char="•"/>
            </a:pPr>
            <a:endParaRPr sz="28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NMT </a:t>
            </a:r>
            <a:r>
              <a:rPr sz="2400" spc="-5" dirty="0">
                <a:latin typeface="Trebuchet MS"/>
                <a:cs typeface="Trebuchet MS"/>
              </a:rPr>
              <a:t>is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difficult to</a:t>
            </a:r>
            <a:r>
              <a:rPr sz="2400" spc="-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control</a:t>
            </a:r>
            <a:endParaRPr sz="2400">
              <a:latin typeface="Trebuchet MS"/>
              <a:cs typeface="Trebuchet MS"/>
            </a:endParaRPr>
          </a:p>
          <a:p>
            <a:pPr marL="698500" marR="5080" lvl="1" indent="-228600">
              <a:lnSpc>
                <a:spcPts val="2800"/>
              </a:lnSpc>
              <a:spcBef>
                <a:spcPts val="68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Trebuchet MS"/>
                <a:cs typeface="Trebuchet MS"/>
              </a:rPr>
              <a:t>For example, </a:t>
            </a:r>
            <a:r>
              <a:rPr sz="2400" dirty="0">
                <a:latin typeface="Trebuchet MS"/>
                <a:cs typeface="Trebuchet MS"/>
              </a:rPr>
              <a:t>can’t </a:t>
            </a:r>
            <a:r>
              <a:rPr sz="2400" spc="-5" dirty="0">
                <a:latin typeface="Trebuchet MS"/>
                <a:cs typeface="Trebuchet MS"/>
              </a:rPr>
              <a:t>easily specify rules or guidelines for  translation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44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Trebuchet MS"/>
                <a:cs typeface="Trebuchet MS"/>
              </a:rPr>
              <a:t>Safety concerns!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943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How do we </a:t>
            </a:r>
            <a:r>
              <a:rPr sz="3200" spc="-5" dirty="0"/>
              <a:t>evaluate Machine</a:t>
            </a:r>
            <a:r>
              <a:rPr sz="3200" spc="-100" dirty="0"/>
              <a:t> </a:t>
            </a:r>
            <a:r>
              <a:rPr sz="3200" spc="-40" dirty="0"/>
              <a:t>Translation?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5430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rebuchet MS"/>
                <a:cs typeface="Trebuchet MS"/>
              </a:rPr>
              <a:t>BLEU </a:t>
            </a:r>
            <a:r>
              <a:rPr sz="2400" dirty="0">
                <a:latin typeface="Trebuchet MS"/>
                <a:cs typeface="Trebuchet MS"/>
              </a:rPr>
              <a:t>(</a:t>
            </a:r>
            <a:r>
              <a:rPr sz="2400" b="1" dirty="0">
                <a:latin typeface="Trebuchet MS"/>
                <a:cs typeface="Trebuchet MS"/>
              </a:rPr>
              <a:t>B</a:t>
            </a:r>
            <a:r>
              <a:rPr sz="2400" dirty="0">
                <a:latin typeface="Trebuchet MS"/>
                <a:cs typeface="Trebuchet MS"/>
              </a:rPr>
              <a:t>i</a:t>
            </a:r>
            <a:r>
              <a:rPr sz="2400" b="1" dirty="0">
                <a:latin typeface="Trebuchet MS"/>
                <a:cs typeface="Trebuchet MS"/>
              </a:rPr>
              <a:t>l</a:t>
            </a:r>
            <a:r>
              <a:rPr sz="2400" dirty="0">
                <a:latin typeface="Trebuchet MS"/>
                <a:cs typeface="Trebuchet MS"/>
              </a:rPr>
              <a:t>ingual </a:t>
            </a:r>
            <a:r>
              <a:rPr sz="2400" b="1" spc="-5" dirty="0">
                <a:latin typeface="Trebuchet MS"/>
                <a:cs typeface="Trebuchet MS"/>
              </a:rPr>
              <a:t>E</a:t>
            </a:r>
            <a:r>
              <a:rPr sz="2400" spc="-5" dirty="0">
                <a:latin typeface="Trebuchet MS"/>
                <a:cs typeface="Trebuchet MS"/>
              </a:rPr>
              <a:t>valuation</a:t>
            </a:r>
            <a:r>
              <a:rPr sz="2400" spc="-35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U</a:t>
            </a:r>
            <a:r>
              <a:rPr sz="2400" spc="-5" dirty="0">
                <a:latin typeface="Trebuchet MS"/>
                <a:cs typeface="Trebuchet MS"/>
              </a:rPr>
              <a:t>nderstudy)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4437" y="5689600"/>
            <a:ext cx="304800" cy="304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2900" y="1968500"/>
            <a:ext cx="8433435" cy="40741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17272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BLEU </a:t>
            </a:r>
            <a:r>
              <a:rPr sz="2400" spc="-5" dirty="0">
                <a:latin typeface="Trebuchet MS"/>
                <a:cs typeface="Trebuchet MS"/>
              </a:rPr>
              <a:t>compares </a:t>
            </a:r>
            <a:r>
              <a:rPr sz="2400" dirty="0">
                <a:latin typeface="Trebuchet MS"/>
                <a:cs typeface="Trebuchet MS"/>
              </a:rPr>
              <a:t>the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machine-written translation</a:t>
            </a:r>
            <a:r>
              <a:rPr sz="2400" spc="-5" dirty="0">
                <a:latin typeface="Trebuchet MS"/>
                <a:cs typeface="Trebuchet MS"/>
              </a:rPr>
              <a:t> to one or  </a:t>
            </a:r>
            <a:r>
              <a:rPr sz="2400" dirty="0">
                <a:latin typeface="Trebuchet MS"/>
                <a:cs typeface="Trebuchet MS"/>
              </a:rPr>
              <a:t>several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human-written translation</a:t>
            </a:r>
            <a:r>
              <a:rPr sz="2400" spc="-5" dirty="0">
                <a:latin typeface="Trebuchet MS"/>
                <a:cs typeface="Trebuchet MS"/>
              </a:rPr>
              <a:t>(s), and computes </a:t>
            </a:r>
            <a:r>
              <a:rPr sz="2400" dirty="0">
                <a:latin typeface="Trebuchet MS"/>
                <a:cs typeface="Trebuchet MS"/>
              </a:rPr>
              <a:t>a 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similarity score </a:t>
            </a:r>
            <a:r>
              <a:rPr sz="2400" spc="-5" dirty="0">
                <a:latin typeface="Trebuchet MS"/>
                <a:cs typeface="Trebuchet MS"/>
              </a:rPr>
              <a:t>based</a:t>
            </a:r>
            <a:r>
              <a:rPr sz="2400" spc="-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on: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439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-gram precision </a:t>
            </a:r>
            <a:r>
              <a:rPr sz="2400" spc="-5" dirty="0">
                <a:latin typeface="Trebuchet MS"/>
                <a:cs typeface="Trebuchet MS"/>
              </a:rPr>
              <a:t>(usually for </a:t>
            </a:r>
            <a:r>
              <a:rPr sz="2400" dirty="0">
                <a:latin typeface="Trebuchet MS"/>
                <a:cs typeface="Trebuchet MS"/>
              </a:rPr>
              <a:t>1, 2, 3 and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4-grams)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dirty="0">
                <a:latin typeface="Trebuchet MS"/>
                <a:cs typeface="Trebuchet MS"/>
              </a:rPr>
              <a:t>Plus a </a:t>
            </a:r>
            <a:r>
              <a:rPr sz="2400" spc="-5" dirty="0">
                <a:latin typeface="Trebuchet MS"/>
                <a:cs typeface="Trebuchet MS"/>
              </a:rPr>
              <a:t>penalty </a:t>
            </a:r>
            <a:r>
              <a:rPr sz="2400" dirty="0">
                <a:latin typeface="Trebuchet MS"/>
                <a:cs typeface="Trebuchet MS"/>
              </a:rPr>
              <a:t>for </a:t>
            </a:r>
            <a:r>
              <a:rPr sz="2400" spc="-5" dirty="0">
                <a:latin typeface="Trebuchet MS"/>
                <a:cs typeface="Trebuchet MS"/>
              </a:rPr>
              <a:t>too-short system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translations</a:t>
            </a:r>
            <a:endParaRPr sz="2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3A87FF"/>
              </a:buClr>
              <a:buFont typeface="Times New Roman"/>
              <a:buChar char="•"/>
            </a:pPr>
            <a:endParaRPr sz="33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BLEU </a:t>
            </a:r>
            <a:r>
              <a:rPr sz="2400" spc="-5" dirty="0">
                <a:latin typeface="Trebuchet MS"/>
                <a:cs typeface="Trebuchet MS"/>
              </a:rPr>
              <a:t>is </a:t>
            </a:r>
            <a:r>
              <a:rPr sz="2400" spc="-5" dirty="0">
                <a:solidFill>
                  <a:srgbClr val="00B050"/>
                </a:solidFill>
                <a:latin typeface="Trebuchet MS"/>
                <a:cs typeface="Trebuchet MS"/>
              </a:rPr>
              <a:t>useful </a:t>
            </a:r>
            <a:r>
              <a:rPr sz="2400" dirty="0">
                <a:latin typeface="Trebuchet MS"/>
                <a:cs typeface="Trebuchet MS"/>
              </a:rPr>
              <a:t>but</a:t>
            </a:r>
            <a:r>
              <a:rPr sz="2400" spc="-5" dirty="0"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imperfect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Trebuchet MS"/>
                <a:cs typeface="Trebuchet MS"/>
              </a:rPr>
              <a:t>There are </a:t>
            </a:r>
            <a:r>
              <a:rPr sz="2400" dirty="0">
                <a:latin typeface="Trebuchet MS"/>
                <a:cs typeface="Trebuchet MS"/>
              </a:rPr>
              <a:t>many </a:t>
            </a:r>
            <a:r>
              <a:rPr sz="2400" spc="-5" dirty="0">
                <a:latin typeface="Trebuchet MS"/>
                <a:cs typeface="Trebuchet MS"/>
              </a:rPr>
              <a:t>valid </a:t>
            </a:r>
            <a:r>
              <a:rPr sz="2400" dirty="0">
                <a:latin typeface="Trebuchet MS"/>
                <a:cs typeface="Trebuchet MS"/>
              </a:rPr>
              <a:t>ways to </a:t>
            </a:r>
            <a:r>
              <a:rPr sz="2400" spc="-5" dirty="0">
                <a:latin typeface="Trebuchet MS"/>
                <a:cs typeface="Trebuchet MS"/>
              </a:rPr>
              <a:t>translate </a:t>
            </a:r>
            <a:r>
              <a:rPr sz="2400" dirty="0">
                <a:latin typeface="Trebuchet MS"/>
                <a:cs typeface="Trebuchet MS"/>
              </a:rPr>
              <a:t>a</a:t>
            </a:r>
            <a:r>
              <a:rPr sz="2400" spc="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sentence</a:t>
            </a:r>
            <a:endParaRPr sz="2400">
              <a:latin typeface="Trebuchet MS"/>
              <a:cs typeface="Trebuchet MS"/>
            </a:endParaRPr>
          </a:p>
          <a:p>
            <a:pPr marL="698500" marR="5080" lvl="1" indent="-228600">
              <a:lnSpc>
                <a:spcPct val="104200"/>
              </a:lnSpc>
              <a:spcBef>
                <a:spcPts val="40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dirty="0">
                <a:latin typeface="Trebuchet MS"/>
                <a:cs typeface="Trebuchet MS"/>
              </a:rPr>
              <a:t>So a </a:t>
            </a:r>
            <a:r>
              <a:rPr sz="2400" spc="-5" dirty="0">
                <a:solidFill>
                  <a:srgbClr val="00B050"/>
                </a:solidFill>
                <a:latin typeface="Trebuchet MS"/>
                <a:cs typeface="Trebuchet MS"/>
              </a:rPr>
              <a:t>good </a:t>
            </a:r>
            <a:r>
              <a:rPr sz="2400" spc="-5" dirty="0">
                <a:latin typeface="Trebuchet MS"/>
                <a:cs typeface="Trebuchet MS"/>
              </a:rPr>
              <a:t>translation </a:t>
            </a:r>
            <a:r>
              <a:rPr sz="2400" dirty="0">
                <a:latin typeface="Trebuchet MS"/>
                <a:cs typeface="Trebuchet MS"/>
              </a:rPr>
              <a:t>can get a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poor </a:t>
            </a:r>
            <a:r>
              <a:rPr sz="2400" spc="-5" dirty="0">
                <a:latin typeface="Trebuchet MS"/>
                <a:cs typeface="Trebuchet MS"/>
              </a:rPr>
              <a:t>BLEU score because  it has low </a:t>
            </a:r>
            <a:r>
              <a:rPr sz="2400" i="1" spc="-5" dirty="0">
                <a:latin typeface="Trebuchet MS"/>
                <a:cs typeface="Trebuchet MS"/>
              </a:rPr>
              <a:t>n</a:t>
            </a:r>
            <a:r>
              <a:rPr sz="2400" spc="-5" dirty="0">
                <a:latin typeface="Trebuchet MS"/>
                <a:cs typeface="Trebuchet MS"/>
              </a:rPr>
              <a:t>-gram overlap with </a:t>
            </a:r>
            <a:r>
              <a:rPr sz="2400" dirty="0">
                <a:latin typeface="Trebuchet MS"/>
                <a:cs typeface="Trebuchet MS"/>
              </a:rPr>
              <a:t>the human </a:t>
            </a:r>
            <a:r>
              <a:rPr sz="2400" spc="-5" dirty="0">
                <a:latin typeface="Trebuchet MS"/>
                <a:cs typeface="Trebuchet MS"/>
              </a:rPr>
              <a:t>translation</a:t>
            </a:r>
            <a:r>
              <a:rPr sz="2400" spc="40" dirty="0">
                <a:latin typeface="Trebuchet MS"/>
                <a:cs typeface="Trebuchet MS"/>
              </a:rPr>
              <a:t> </a:t>
            </a:r>
            <a:r>
              <a:rPr sz="2400" spc="600" dirty="0">
                <a:latin typeface="Arial Unicode MS"/>
                <a:cs typeface="Arial Unicode MS"/>
              </a:rPr>
              <a:t>☹</a:t>
            </a:r>
            <a:endParaRPr sz="24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46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0352" y="1092230"/>
            <a:ext cx="2439670" cy="920115"/>
          </a:xfrm>
          <a:prstGeom prst="rect">
            <a:avLst/>
          </a:prstGeom>
          <a:ln w="28575">
            <a:solidFill>
              <a:srgbClr val="4285F4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181610" marR="184150" indent="13335" algn="ctr">
              <a:lnSpc>
                <a:spcPts val="2100"/>
              </a:lnSpc>
              <a:spcBef>
                <a:spcPts val="520"/>
              </a:spcBef>
            </a:pPr>
            <a:r>
              <a:rPr sz="1800" spc="-40" dirty="0">
                <a:solidFill>
                  <a:srgbClr val="4285F4"/>
                </a:solidFill>
                <a:latin typeface="Trebuchet MS"/>
                <a:cs typeface="Trebuchet MS"/>
              </a:rPr>
              <a:t>You’ll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see BLEU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in 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detail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in</a:t>
            </a:r>
            <a:r>
              <a:rPr sz="1800" spc="-125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Assignment 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4!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4143" y="6458656"/>
            <a:ext cx="78454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r>
              <a:rPr sz="1000" b="1" spc="-5" dirty="0">
                <a:latin typeface="Trebuchet MS"/>
                <a:cs typeface="Trebuchet MS"/>
              </a:rPr>
              <a:t> </a:t>
            </a:r>
            <a:r>
              <a:rPr sz="1000" spc="-5" dirty="0">
                <a:latin typeface="Trebuchet MS"/>
                <a:cs typeface="Trebuchet MS"/>
              </a:rPr>
              <a:t>”BLEU: </a:t>
            </a:r>
            <a:r>
              <a:rPr sz="1000" dirty="0">
                <a:latin typeface="Trebuchet MS"/>
                <a:cs typeface="Trebuchet MS"/>
              </a:rPr>
              <a:t>a </a:t>
            </a:r>
            <a:r>
              <a:rPr sz="1000" spc="-5" dirty="0">
                <a:latin typeface="Trebuchet MS"/>
                <a:cs typeface="Trebuchet MS"/>
              </a:rPr>
              <a:t>Method for Automatic Evaluation of Machine </a:t>
            </a:r>
            <a:r>
              <a:rPr sz="1000" spc="-15" dirty="0">
                <a:latin typeface="Trebuchet MS"/>
                <a:cs typeface="Trebuchet MS"/>
              </a:rPr>
              <a:t>Translation", </a:t>
            </a:r>
            <a:r>
              <a:rPr sz="1000" spc="-10" dirty="0">
                <a:latin typeface="Trebuchet MS"/>
                <a:cs typeface="Trebuchet MS"/>
              </a:rPr>
              <a:t>Papineni </a:t>
            </a:r>
            <a:r>
              <a:rPr sz="1000" spc="-5" dirty="0">
                <a:latin typeface="Trebuchet MS"/>
                <a:cs typeface="Trebuchet MS"/>
              </a:rPr>
              <a:t>et al, 2002.</a:t>
            </a:r>
            <a:r>
              <a:rPr sz="1000" spc="20" dirty="0">
                <a:latin typeface="Trebuchet MS"/>
                <a:cs typeface="Trebuchet MS"/>
              </a:rPr>
              <a:t> </a:t>
            </a:r>
            <a:r>
              <a:rPr sz="1000" u="sng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  <a:hlinkClick r:id="rId3"/>
              </a:rPr>
              <a:t>http://aclweb.org/anthology/P02-1040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811149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70"/>
              </a:lnSpc>
              <a:spcBef>
                <a:spcPts val="100"/>
              </a:spcBef>
            </a:pPr>
            <a:r>
              <a:rPr sz="3200" spc="-5" dirty="0"/>
              <a:t>MT progress over</a:t>
            </a:r>
            <a:r>
              <a:rPr sz="3200" spc="-55" dirty="0"/>
              <a:t> </a:t>
            </a:r>
            <a:r>
              <a:rPr sz="3200" spc="-5" dirty="0"/>
              <a:t>time</a:t>
            </a:r>
            <a:endParaRPr sz="3200"/>
          </a:p>
          <a:p>
            <a:pPr marL="12700">
              <a:lnSpc>
                <a:spcPts val="2090"/>
              </a:lnSpc>
            </a:pPr>
            <a:r>
              <a:rPr sz="1800" b="0" spc="-5" dirty="0">
                <a:latin typeface="Trebuchet MS"/>
                <a:cs typeface="Trebuchet MS"/>
              </a:rPr>
              <a:t>[Edinburgh En-De </a:t>
            </a:r>
            <a:r>
              <a:rPr sz="1800" b="0" dirty="0">
                <a:latin typeface="Trebuchet MS"/>
                <a:cs typeface="Trebuchet MS"/>
              </a:rPr>
              <a:t>WMT </a:t>
            </a:r>
            <a:r>
              <a:rPr sz="1800" b="0" spc="-5" dirty="0">
                <a:latin typeface="Trebuchet MS"/>
                <a:cs typeface="Trebuchet MS"/>
              </a:rPr>
              <a:t>newstest2013 Cased BLEU; </a:t>
            </a:r>
            <a:r>
              <a:rPr sz="1800" b="0" dirty="0">
                <a:latin typeface="Trebuchet MS"/>
                <a:cs typeface="Trebuchet MS"/>
              </a:rPr>
              <a:t>NMT 2015 </a:t>
            </a:r>
            <a:r>
              <a:rPr sz="1800" b="0" spc="-5" dirty="0">
                <a:latin typeface="Trebuchet MS"/>
                <a:cs typeface="Trebuchet MS"/>
              </a:rPr>
              <a:t>from U.</a:t>
            </a:r>
            <a:r>
              <a:rPr sz="1800" b="0" spc="15" dirty="0">
                <a:latin typeface="Trebuchet MS"/>
                <a:cs typeface="Trebuchet MS"/>
              </a:rPr>
              <a:t> </a:t>
            </a:r>
            <a:r>
              <a:rPr sz="1800" b="0" dirty="0">
                <a:latin typeface="Trebuchet MS"/>
                <a:cs typeface="Trebuchet MS"/>
              </a:rPr>
              <a:t>Montréal]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82650" y="1320800"/>
            <a:ext cx="7804150" cy="4140200"/>
            <a:chOff x="882650" y="1320800"/>
            <a:chExt cx="7804150" cy="4140200"/>
          </a:xfrm>
        </p:grpSpPr>
        <p:sp>
          <p:nvSpPr>
            <p:cNvPr id="4" name="object 4"/>
            <p:cNvSpPr/>
            <p:nvPr/>
          </p:nvSpPr>
          <p:spPr>
            <a:xfrm>
              <a:off x="889000" y="3473450"/>
              <a:ext cx="6096000" cy="990600"/>
            </a:xfrm>
            <a:custGeom>
              <a:avLst/>
              <a:gdLst/>
              <a:ahLst/>
              <a:cxnLst/>
              <a:rect l="l" t="t" r="r" b="b"/>
              <a:pathLst>
                <a:path w="6096000" h="990600">
                  <a:moveTo>
                    <a:pt x="0" y="990600"/>
                  </a:moveTo>
                  <a:lnTo>
                    <a:pt x="254000" y="990600"/>
                  </a:lnTo>
                </a:path>
                <a:path w="6096000" h="990600">
                  <a:moveTo>
                    <a:pt x="660400" y="990600"/>
                  </a:moveTo>
                  <a:lnTo>
                    <a:pt x="774700" y="990600"/>
                  </a:lnTo>
                </a:path>
                <a:path w="6096000" h="990600">
                  <a:moveTo>
                    <a:pt x="1181100" y="990600"/>
                  </a:moveTo>
                  <a:lnTo>
                    <a:pt x="2197100" y="990600"/>
                  </a:lnTo>
                </a:path>
                <a:path w="6096000" h="990600">
                  <a:moveTo>
                    <a:pt x="5067300" y="990600"/>
                  </a:moveTo>
                  <a:lnTo>
                    <a:pt x="5168900" y="990600"/>
                  </a:lnTo>
                </a:path>
                <a:path w="6096000" h="990600">
                  <a:moveTo>
                    <a:pt x="5588000" y="990600"/>
                  </a:moveTo>
                  <a:lnTo>
                    <a:pt x="6096000" y="990600"/>
                  </a:lnTo>
                </a:path>
                <a:path w="6096000" h="990600">
                  <a:moveTo>
                    <a:pt x="5067300" y="0"/>
                  </a:moveTo>
                  <a:lnTo>
                    <a:pt x="5168900" y="0"/>
                  </a:lnTo>
                </a:path>
                <a:path w="6096000" h="990600">
                  <a:moveTo>
                    <a:pt x="5588000" y="0"/>
                  </a:moveTo>
                  <a:lnTo>
                    <a:pt x="60960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5350" y="5454650"/>
              <a:ext cx="7785100" cy="0"/>
            </a:xfrm>
            <a:custGeom>
              <a:avLst/>
              <a:gdLst/>
              <a:ahLst/>
              <a:cxnLst/>
              <a:rect l="l" t="t" r="r" b="b"/>
              <a:pathLst>
                <a:path w="7785100">
                  <a:moveTo>
                    <a:pt x="0" y="0"/>
                  </a:moveTo>
                  <a:lnTo>
                    <a:pt x="77851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57900" y="2679700"/>
              <a:ext cx="419100" cy="2768600"/>
            </a:xfrm>
            <a:custGeom>
              <a:avLst/>
              <a:gdLst/>
              <a:ahLst/>
              <a:cxnLst/>
              <a:rect l="l" t="t" r="r" b="b"/>
              <a:pathLst>
                <a:path w="419100" h="2768600">
                  <a:moveTo>
                    <a:pt x="419100" y="2768600"/>
                  </a:moveTo>
                  <a:lnTo>
                    <a:pt x="0" y="2768600"/>
                  </a:lnTo>
                  <a:lnTo>
                    <a:pt x="0" y="0"/>
                  </a:lnTo>
                  <a:lnTo>
                    <a:pt x="419100" y="0"/>
                  </a:lnTo>
                  <a:lnTo>
                    <a:pt x="419100" y="2768600"/>
                  </a:lnTo>
                  <a:close/>
                </a:path>
              </a:pathLst>
            </a:custGeom>
            <a:solidFill>
              <a:srgbClr val="35AC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12100" y="2482850"/>
              <a:ext cx="762000" cy="1981200"/>
            </a:xfrm>
            <a:custGeom>
              <a:avLst/>
              <a:gdLst/>
              <a:ahLst/>
              <a:cxnLst/>
              <a:rect l="l" t="t" r="r" b="b"/>
              <a:pathLst>
                <a:path w="762000" h="1981200">
                  <a:moveTo>
                    <a:pt x="0" y="1981200"/>
                  </a:moveTo>
                  <a:lnTo>
                    <a:pt x="101600" y="1981200"/>
                  </a:lnTo>
                </a:path>
                <a:path w="762000" h="1981200">
                  <a:moveTo>
                    <a:pt x="508000" y="1981200"/>
                  </a:moveTo>
                  <a:lnTo>
                    <a:pt x="762000" y="1981200"/>
                  </a:lnTo>
                </a:path>
                <a:path w="762000" h="1981200">
                  <a:moveTo>
                    <a:pt x="0" y="990600"/>
                  </a:moveTo>
                  <a:lnTo>
                    <a:pt x="101600" y="990600"/>
                  </a:lnTo>
                </a:path>
                <a:path w="762000" h="1981200">
                  <a:moveTo>
                    <a:pt x="508000" y="990600"/>
                  </a:moveTo>
                  <a:lnTo>
                    <a:pt x="762000" y="990600"/>
                  </a:lnTo>
                </a:path>
                <a:path w="762000" h="1981200">
                  <a:moveTo>
                    <a:pt x="0" y="0"/>
                  </a:moveTo>
                  <a:lnTo>
                    <a:pt x="101600" y="0"/>
                  </a:lnTo>
                </a:path>
                <a:path w="762000" h="1981200">
                  <a:moveTo>
                    <a:pt x="508000" y="0"/>
                  </a:moveTo>
                  <a:lnTo>
                    <a:pt x="7620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13700" y="1930400"/>
              <a:ext cx="406400" cy="3517900"/>
            </a:xfrm>
            <a:custGeom>
              <a:avLst/>
              <a:gdLst/>
              <a:ahLst/>
              <a:cxnLst/>
              <a:rect l="l" t="t" r="r" b="b"/>
              <a:pathLst>
                <a:path w="406400" h="3517900">
                  <a:moveTo>
                    <a:pt x="406400" y="3517900"/>
                  </a:moveTo>
                  <a:lnTo>
                    <a:pt x="0" y="3517900"/>
                  </a:lnTo>
                  <a:lnTo>
                    <a:pt x="0" y="0"/>
                  </a:lnTo>
                  <a:lnTo>
                    <a:pt x="406400" y="0"/>
                  </a:lnTo>
                  <a:lnTo>
                    <a:pt x="406400" y="3517900"/>
                  </a:lnTo>
                  <a:close/>
                </a:path>
              </a:pathLst>
            </a:custGeom>
            <a:solidFill>
              <a:srgbClr val="35AC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49400" y="3473450"/>
              <a:ext cx="1536700" cy="0"/>
            </a:xfrm>
            <a:custGeom>
              <a:avLst/>
              <a:gdLst/>
              <a:ahLst/>
              <a:cxnLst/>
              <a:rect l="l" t="t" r="r" b="b"/>
              <a:pathLst>
                <a:path w="1536700">
                  <a:moveTo>
                    <a:pt x="0" y="0"/>
                  </a:moveTo>
                  <a:lnTo>
                    <a:pt x="114300" y="0"/>
                  </a:lnTo>
                </a:path>
                <a:path w="1536700">
                  <a:moveTo>
                    <a:pt x="520700" y="0"/>
                  </a:moveTo>
                  <a:lnTo>
                    <a:pt x="15367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3700" y="2603500"/>
              <a:ext cx="406400" cy="2844800"/>
            </a:xfrm>
            <a:custGeom>
              <a:avLst/>
              <a:gdLst/>
              <a:ahLst/>
              <a:cxnLst/>
              <a:rect l="l" t="t" r="r" b="b"/>
              <a:pathLst>
                <a:path w="406400" h="2844800">
                  <a:moveTo>
                    <a:pt x="406400" y="2844800"/>
                  </a:moveTo>
                  <a:lnTo>
                    <a:pt x="0" y="2844800"/>
                  </a:lnTo>
                  <a:lnTo>
                    <a:pt x="0" y="0"/>
                  </a:lnTo>
                  <a:lnTo>
                    <a:pt x="406400" y="0"/>
                  </a:lnTo>
                  <a:lnTo>
                    <a:pt x="406400" y="2844800"/>
                  </a:lnTo>
                  <a:close/>
                </a:path>
              </a:pathLst>
            </a:custGeom>
            <a:solidFill>
              <a:srgbClr val="0047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5200" y="2482850"/>
              <a:ext cx="1536700" cy="1981200"/>
            </a:xfrm>
            <a:custGeom>
              <a:avLst/>
              <a:gdLst/>
              <a:ahLst/>
              <a:cxnLst/>
              <a:rect l="l" t="t" r="r" b="b"/>
              <a:pathLst>
                <a:path w="1536700" h="1981200">
                  <a:moveTo>
                    <a:pt x="0" y="1981200"/>
                  </a:moveTo>
                  <a:lnTo>
                    <a:pt x="101600" y="1981200"/>
                  </a:lnTo>
                </a:path>
                <a:path w="1536700" h="1981200">
                  <a:moveTo>
                    <a:pt x="508000" y="1981200"/>
                  </a:moveTo>
                  <a:lnTo>
                    <a:pt x="1536700" y="1981200"/>
                  </a:lnTo>
                </a:path>
                <a:path w="1536700" h="1981200">
                  <a:moveTo>
                    <a:pt x="0" y="990600"/>
                  </a:moveTo>
                  <a:lnTo>
                    <a:pt x="101600" y="990600"/>
                  </a:lnTo>
                </a:path>
                <a:path w="1536700" h="1981200">
                  <a:moveTo>
                    <a:pt x="508000" y="990600"/>
                  </a:moveTo>
                  <a:lnTo>
                    <a:pt x="1536700" y="990600"/>
                  </a:lnTo>
                </a:path>
                <a:path w="1536700" h="1981200">
                  <a:moveTo>
                    <a:pt x="0" y="0"/>
                  </a:moveTo>
                  <a:lnTo>
                    <a:pt x="15367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06800" y="2489200"/>
              <a:ext cx="406400" cy="2959100"/>
            </a:xfrm>
            <a:custGeom>
              <a:avLst/>
              <a:gdLst/>
              <a:ahLst/>
              <a:cxnLst/>
              <a:rect l="l" t="t" r="r" b="b"/>
              <a:pathLst>
                <a:path w="406400" h="2959100">
                  <a:moveTo>
                    <a:pt x="406400" y="2959100"/>
                  </a:moveTo>
                  <a:lnTo>
                    <a:pt x="0" y="2959100"/>
                  </a:lnTo>
                  <a:lnTo>
                    <a:pt x="0" y="0"/>
                  </a:lnTo>
                  <a:lnTo>
                    <a:pt x="406400" y="0"/>
                  </a:lnTo>
                  <a:lnTo>
                    <a:pt x="406400" y="2959100"/>
                  </a:lnTo>
                  <a:close/>
                </a:path>
              </a:pathLst>
            </a:custGeom>
            <a:solidFill>
              <a:srgbClr val="0047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8300" y="2482850"/>
              <a:ext cx="1536700" cy="1981200"/>
            </a:xfrm>
            <a:custGeom>
              <a:avLst/>
              <a:gdLst/>
              <a:ahLst/>
              <a:cxnLst/>
              <a:rect l="l" t="t" r="r" b="b"/>
              <a:pathLst>
                <a:path w="1536700" h="1981200">
                  <a:moveTo>
                    <a:pt x="0" y="1981200"/>
                  </a:moveTo>
                  <a:lnTo>
                    <a:pt x="101600" y="1981200"/>
                  </a:lnTo>
                </a:path>
                <a:path w="1536700" h="1981200">
                  <a:moveTo>
                    <a:pt x="0" y="990600"/>
                  </a:moveTo>
                  <a:lnTo>
                    <a:pt x="101600" y="990600"/>
                  </a:lnTo>
                </a:path>
                <a:path w="1536700" h="1981200">
                  <a:moveTo>
                    <a:pt x="0" y="0"/>
                  </a:moveTo>
                  <a:lnTo>
                    <a:pt x="101600" y="0"/>
                  </a:lnTo>
                </a:path>
                <a:path w="1536700" h="1981200">
                  <a:moveTo>
                    <a:pt x="508000" y="0"/>
                  </a:moveTo>
                  <a:lnTo>
                    <a:pt x="15367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549900" y="2222500"/>
              <a:ext cx="406400" cy="3225800"/>
            </a:xfrm>
            <a:custGeom>
              <a:avLst/>
              <a:gdLst/>
              <a:ahLst/>
              <a:cxnLst/>
              <a:rect l="l" t="t" r="r" b="b"/>
              <a:pathLst>
                <a:path w="406400" h="3225800">
                  <a:moveTo>
                    <a:pt x="406400" y="3225800"/>
                  </a:moveTo>
                  <a:lnTo>
                    <a:pt x="0" y="3225800"/>
                  </a:lnTo>
                  <a:lnTo>
                    <a:pt x="0" y="0"/>
                  </a:lnTo>
                  <a:lnTo>
                    <a:pt x="406400" y="0"/>
                  </a:lnTo>
                  <a:lnTo>
                    <a:pt x="406400" y="3225800"/>
                  </a:lnTo>
                  <a:close/>
                </a:path>
              </a:pathLst>
            </a:custGeom>
            <a:solidFill>
              <a:srgbClr val="0047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91400" y="2482850"/>
              <a:ext cx="101600" cy="1981200"/>
            </a:xfrm>
            <a:custGeom>
              <a:avLst/>
              <a:gdLst/>
              <a:ahLst/>
              <a:cxnLst/>
              <a:rect l="l" t="t" r="r" b="b"/>
              <a:pathLst>
                <a:path w="101600" h="1981200">
                  <a:moveTo>
                    <a:pt x="0" y="1981200"/>
                  </a:moveTo>
                  <a:lnTo>
                    <a:pt x="101600" y="1981200"/>
                  </a:lnTo>
                </a:path>
                <a:path w="101600" h="1981200">
                  <a:moveTo>
                    <a:pt x="0" y="990600"/>
                  </a:moveTo>
                  <a:lnTo>
                    <a:pt x="101600" y="990600"/>
                  </a:lnTo>
                </a:path>
                <a:path w="101600" h="1981200">
                  <a:moveTo>
                    <a:pt x="0" y="0"/>
                  </a:moveTo>
                  <a:lnTo>
                    <a:pt x="1016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93000" y="2209800"/>
              <a:ext cx="419100" cy="3238500"/>
            </a:xfrm>
            <a:custGeom>
              <a:avLst/>
              <a:gdLst/>
              <a:ahLst/>
              <a:cxnLst/>
              <a:rect l="l" t="t" r="r" b="b"/>
              <a:pathLst>
                <a:path w="419100" h="3238500">
                  <a:moveTo>
                    <a:pt x="419100" y="3238500"/>
                  </a:moveTo>
                  <a:lnTo>
                    <a:pt x="0" y="3238500"/>
                  </a:lnTo>
                  <a:lnTo>
                    <a:pt x="0" y="0"/>
                  </a:lnTo>
                  <a:lnTo>
                    <a:pt x="419100" y="0"/>
                  </a:lnTo>
                  <a:lnTo>
                    <a:pt x="419100" y="3238500"/>
                  </a:lnTo>
                  <a:close/>
                </a:path>
              </a:pathLst>
            </a:custGeom>
            <a:solidFill>
              <a:srgbClr val="0047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9000" y="2482850"/>
              <a:ext cx="2197100" cy="990600"/>
            </a:xfrm>
            <a:custGeom>
              <a:avLst/>
              <a:gdLst/>
              <a:ahLst/>
              <a:cxnLst/>
              <a:rect l="l" t="t" r="r" b="b"/>
              <a:pathLst>
                <a:path w="2197100" h="990600">
                  <a:moveTo>
                    <a:pt x="0" y="990600"/>
                  </a:moveTo>
                  <a:lnTo>
                    <a:pt x="254000" y="990600"/>
                  </a:lnTo>
                </a:path>
                <a:path w="2197100" h="990600">
                  <a:moveTo>
                    <a:pt x="0" y="0"/>
                  </a:moveTo>
                  <a:lnTo>
                    <a:pt x="254000" y="0"/>
                  </a:lnTo>
                </a:path>
                <a:path w="2197100" h="990600">
                  <a:moveTo>
                    <a:pt x="660400" y="0"/>
                  </a:moveTo>
                  <a:lnTo>
                    <a:pt x="21971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43000" y="2298699"/>
              <a:ext cx="6248400" cy="3149600"/>
            </a:xfrm>
            <a:custGeom>
              <a:avLst/>
              <a:gdLst/>
              <a:ahLst/>
              <a:cxnLst/>
              <a:rect l="l" t="t" r="r" b="b"/>
              <a:pathLst>
                <a:path w="6248400" h="3149600">
                  <a:moveTo>
                    <a:pt x="406400" y="177800"/>
                  </a:moveTo>
                  <a:lnTo>
                    <a:pt x="0" y="177800"/>
                  </a:lnTo>
                  <a:lnTo>
                    <a:pt x="0" y="3149600"/>
                  </a:lnTo>
                  <a:lnTo>
                    <a:pt x="406400" y="3149600"/>
                  </a:lnTo>
                  <a:lnTo>
                    <a:pt x="406400" y="177800"/>
                  </a:lnTo>
                  <a:close/>
                </a:path>
                <a:path w="6248400" h="3149600">
                  <a:moveTo>
                    <a:pt x="2362200" y="88900"/>
                  </a:moveTo>
                  <a:lnTo>
                    <a:pt x="1943100" y="88900"/>
                  </a:lnTo>
                  <a:lnTo>
                    <a:pt x="1943100" y="3149600"/>
                  </a:lnTo>
                  <a:lnTo>
                    <a:pt x="2362200" y="3149600"/>
                  </a:lnTo>
                  <a:lnTo>
                    <a:pt x="2362200" y="88900"/>
                  </a:lnTo>
                  <a:close/>
                </a:path>
                <a:path w="6248400" h="3149600">
                  <a:moveTo>
                    <a:pt x="4305300" y="101600"/>
                  </a:moveTo>
                  <a:lnTo>
                    <a:pt x="3898900" y="101600"/>
                  </a:lnTo>
                  <a:lnTo>
                    <a:pt x="3898900" y="3149600"/>
                  </a:lnTo>
                  <a:lnTo>
                    <a:pt x="4305300" y="3149600"/>
                  </a:lnTo>
                  <a:lnTo>
                    <a:pt x="4305300" y="101600"/>
                  </a:lnTo>
                  <a:close/>
                </a:path>
                <a:path w="6248400" h="3149600">
                  <a:moveTo>
                    <a:pt x="6248400" y="0"/>
                  </a:moveTo>
                  <a:lnTo>
                    <a:pt x="5842000" y="0"/>
                  </a:lnTo>
                  <a:lnTo>
                    <a:pt x="5842000" y="3149600"/>
                  </a:lnTo>
                  <a:lnTo>
                    <a:pt x="6248400" y="3149600"/>
                  </a:lnTo>
                  <a:lnTo>
                    <a:pt x="6248400" y="0"/>
                  </a:lnTo>
                  <a:close/>
                </a:path>
              </a:pathLst>
            </a:custGeom>
            <a:solidFill>
              <a:srgbClr val="A400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9000" y="1492249"/>
              <a:ext cx="3632200" cy="0"/>
            </a:xfrm>
            <a:custGeom>
              <a:avLst/>
              <a:gdLst/>
              <a:ahLst/>
              <a:cxnLst/>
              <a:rect l="l" t="t" r="r" b="b"/>
              <a:pathLst>
                <a:path w="3632200">
                  <a:moveTo>
                    <a:pt x="0" y="0"/>
                  </a:moveTo>
                  <a:lnTo>
                    <a:pt x="622300" y="0"/>
                  </a:lnTo>
                </a:path>
                <a:path w="3632200">
                  <a:moveTo>
                    <a:pt x="863600" y="0"/>
                  </a:moveTo>
                  <a:lnTo>
                    <a:pt x="36322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1300" y="132080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2413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41300" y="2286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A400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62500" y="1492249"/>
              <a:ext cx="3911600" cy="0"/>
            </a:xfrm>
            <a:custGeom>
              <a:avLst/>
              <a:gdLst/>
              <a:ahLst/>
              <a:cxnLst/>
              <a:rect l="l" t="t" r="r" b="b"/>
              <a:pathLst>
                <a:path w="3911600">
                  <a:moveTo>
                    <a:pt x="0" y="0"/>
                  </a:moveTo>
                  <a:lnTo>
                    <a:pt x="39116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21200" y="1320800"/>
              <a:ext cx="241300" cy="228600"/>
            </a:xfrm>
            <a:custGeom>
              <a:avLst/>
              <a:gdLst/>
              <a:ahLst/>
              <a:cxnLst/>
              <a:rect l="l" t="t" r="r" b="b"/>
              <a:pathLst>
                <a:path w="241300" h="228600">
                  <a:moveTo>
                    <a:pt x="2413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41300" y="22860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0047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5100" y="2298700"/>
            <a:ext cx="525145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430" algn="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95959"/>
                </a:solidFill>
                <a:latin typeface="Trebuchet MS"/>
                <a:cs typeface="Trebuchet MS"/>
              </a:rPr>
              <a:t>20.3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>
              <a:latin typeface="Trebuchet MS"/>
              <a:cs typeface="Trebuchet MS"/>
            </a:endParaRPr>
          </a:p>
          <a:p>
            <a:pPr marR="11430" algn="r">
              <a:lnSpc>
                <a:spcPct val="100000"/>
              </a:lnSpc>
            </a:pPr>
            <a:r>
              <a:rPr sz="2000" dirty="0">
                <a:solidFill>
                  <a:srgbClr val="595959"/>
                </a:solidFill>
                <a:latin typeface="Trebuchet MS"/>
                <a:cs typeface="Trebuchet MS"/>
              </a:rPr>
              <a:t>13.5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2000" dirty="0">
                <a:solidFill>
                  <a:srgbClr val="595959"/>
                </a:solidFill>
                <a:latin typeface="Trebuchet MS"/>
                <a:cs typeface="Trebuchet MS"/>
              </a:rPr>
              <a:t>6.8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>
              <a:latin typeface="Trebuchet MS"/>
              <a:cs typeface="Trebuchet MS"/>
            </a:endParaRPr>
          </a:p>
          <a:p>
            <a:pPr marR="15240" algn="r">
              <a:lnSpc>
                <a:spcPct val="100000"/>
              </a:lnSpc>
            </a:pPr>
            <a:r>
              <a:rPr sz="2000" dirty="0">
                <a:solidFill>
                  <a:srgbClr val="595959"/>
                </a:solidFill>
                <a:latin typeface="Trebuchet MS"/>
                <a:cs typeface="Trebuchet MS"/>
              </a:rPr>
              <a:t>0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3700" y="1308100"/>
            <a:ext cx="2921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95959"/>
                </a:solidFill>
                <a:latin typeface="Trebuchet MS"/>
                <a:cs typeface="Trebuchet MS"/>
              </a:rPr>
              <a:t>27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87500" y="5549900"/>
            <a:ext cx="558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95959"/>
                </a:solidFill>
                <a:latin typeface="Trebuchet MS"/>
                <a:cs typeface="Trebuchet MS"/>
              </a:rPr>
              <a:t>2013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30600" y="5549900"/>
            <a:ext cx="558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95959"/>
                </a:solidFill>
                <a:latin typeface="Trebuchet MS"/>
                <a:cs typeface="Trebuchet MS"/>
              </a:rPr>
              <a:t>2014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73700" y="5549900"/>
            <a:ext cx="558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95959"/>
                </a:solidFill>
                <a:latin typeface="Trebuchet MS"/>
                <a:cs typeface="Trebuchet MS"/>
              </a:rPr>
              <a:t>2015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16800" y="5549900"/>
            <a:ext cx="558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95959"/>
                </a:solidFill>
                <a:latin typeface="Trebuchet MS"/>
                <a:cs typeface="Trebuchet MS"/>
              </a:rPr>
              <a:t>2016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11300" y="1612900"/>
            <a:ext cx="241300" cy="228600"/>
          </a:xfrm>
          <a:custGeom>
            <a:avLst/>
            <a:gdLst/>
            <a:ahLst/>
            <a:cxnLst/>
            <a:rect l="l" t="t" r="r" b="b"/>
            <a:pathLst>
              <a:path w="241300" h="228600">
                <a:moveTo>
                  <a:pt x="241300" y="0"/>
                </a:moveTo>
                <a:lnTo>
                  <a:pt x="0" y="0"/>
                </a:lnTo>
                <a:lnTo>
                  <a:pt x="0" y="228600"/>
                </a:lnTo>
                <a:lnTo>
                  <a:pt x="241300" y="228600"/>
                </a:lnTo>
                <a:lnTo>
                  <a:pt x="241300" y="0"/>
                </a:lnTo>
                <a:close/>
              </a:path>
            </a:pathLst>
          </a:custGeom>
          <a:solidFill>
            <a:srgbClr val="35AC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66900" y="1257300"/>
            <a:ext cx="5060950" cy="6223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60"/>
              </a:spcBef>
              <a:tabLst>
                <a:tab pos="3021965" algn="l"/>
              </a:tabLst>
            </a:pPr>
            <a:r>
              <a:rPr sz="2000" spc="-10" dirty="0">
                <a:solidFill>
                  <a:srgbClr val="595959"/>
                </a:solidFill>
                <a:latin typeface="Trebuchet MS"/>
                <a:cs typeface="Trebuchet MS"/>
              </a:rPr>
              <a:t>Phrase-based</a:t>
            </a:r>
            <a:r>
              <a:rPr sz="2000" spc="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595959"/>
                </a:solidFill>
                <a:latin typeface="Trebuchet MS"/>
                <a:cs typeface="Trebuchet MS"/>
              </a:rPr>
              <a:t>SMT	</a:t>
            </a:r>
            <a:r>
              <a:rPr sz="2000" spc="-5" dirty="0">
                <a:solidFill>
                  <a:srgbClr val="595959"/>
                </a:solidFill>
                <a:latin typeface="Trebuchet MS"/>
                <a:cs typeface="Trebuchet MS"/>
              </a:rPr>
              <a:t>Syntax-based</a:t>
            </a:r>
            <a:r>
              <a:rPr sz="2000" spc="-45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595959"/>
                </a:solidFill>
                <a:latin typeface="Trebuchet MS"/>
                <a:cs typeface="Trebuchet MS"/>
              </a:rPr>
              <a:t>SMT  </a:t>
            </a:r>
            <a:r>
              <a:rPr sz="2000" spc="-5" dirty="0">
                <a:solidFill>
                  <a:srgbClr val="595959"/>
                </a:solidFill>
                <a:latin typeface="Trebuchet MS"/>
                <a:cs typeface="Trebuchet MS"/>
              </a:rPr>
              <a:t>Neural</a:t>
            </a:r>
            <a:r>
              <a:rPr sz="2000" spc="-1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595959"/>
                </a:solidFill>
                <a:latin typeface="Trebuchet MS"/>
                <a:cs typeface="Trebuchet MS"/>
              </a:rPr>
              <a:t>MT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2587" y="6422947"/>
            <a:ext cx="770000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Trebuchet MS"/>
                <a:cs typeface="Trebuchet MS"/>
              </a:rPr>
              <a:t>Source</a:t>
            </a:r>
            <a:r>
              <a:rPr sz="1600" spc="-5" dirty="0">
                <a:latin typeface="Trebuchet MS"/>
                <a:cs typeface="Trebuchet MS"/>
              </a:rPr>
              <a:t>:</a:t>
            </a:r>
            <a:r>
              <a:rPr sz="1600" spc="35" dirty="0">
                <a:latin typeface="Trebuchet MS"/>
                <a:cs typeface="Trebuchet MS"/>
              </a:rPr>
              <a:t> </a:t>
            </a:r>
            <a:r>
              <a:rPr sz="1600" u="sng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  <a:hlinkClick r:id="rId2"/>
              </a:rPr>
              <a:t>http://www.meta-net.eu/events/meta-forum-2016/slides/09_sennrich.pdf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72911" y="1540371"/>
            <a:ext cx="8029575" cy="1774825"/>
            <a:chOff x="972911" y="1540371"/>
            <a:chExt cx="8029575" cy="1774825"/>
          </a:xfrm>
        </p:grpSpPr>
        <p:sp>
          <p:nvSpPr>
            <p:cNvPr id="33" name="object 33"/>
            <p:cNvSpPr/>
            <p:nvPr/>
          </p:nvSpPr>
          <p:spPr>
            <a:xfrm>
              <a:off x="4582886" y="1661744"/>
              <a:ext cx="4258310" cy="1615440"/>
            </a:xfrm>
            <a:custGeom>
              <a:avLst/>
              <a:gdLst/>
              <a:ahLst/>
              <a:cxnLst/>
              <a:rect l="l" t="t" r="r" b="b"/>
              <a:pathLst>
                <a:path w="4258309" h="1615439">
                  <a:moveTo>
                    <a:pt x="4258291" y="0"/>
                  </a:moveTo>
                  <a:lnTo>
                    <a:pt x="4222668" y="13512"/>
                  </a:lnTo>
                  <a:lnTo>
                    <a:pt x="0" y="1615213"/>
                  </a:lnTo>
                </a:path>
              </a:pathLst>
            </a:custGeom>
            <a:ln w="76200">
              <a:solidFill>
                <a:srgbClr val="35AC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91525" y="1540371"/>
              <a:ext cx="411480" cy="361315"/>
            </a:xfrm>
            <a:custGeom>
              <a:avLst/>
              <a:gdLst/>
              <a:ahLst/>
              <a:cxnLst/>
              <a:rect l="l" t="t" r="r" b="b"/>
              <a:pathLst>
                <a:path w="411479" h="361314">
                  <a:moveTo>
                    <a:pt x="48698" y="0"/>
                  </a:moveTo>
                  <a:lnTo>
                    <a:pt x="31898" y="581"/>
                  </a:lnTo>
                  <a:lnTo>
                    <a:pt x="17137" y="7325"/>
                  </a:lnTo>
                  <a:lnTo>
                    <a:pt x="5982" y="19112"/>
                  </a:lnTo>
                  <a:lnTo>
                    <a:pt x="0" y="34822"/>
                  </a:lnTo>
                  <a:lnTo>
                    <a:pt x="580" y="51622"/>
                  </a:lnTo>
                  <a:lnTo>
                    <a:pt x="7324" y="66384"/>
                  </a:lnTo>
                  <a:lnTo>
                    <a:pt x="19111" y="77539"/>
                  </a:lnTo>
                  <a:lnTo>
                    <a:pt x="34822" y="83521"/>
                  </a:lnTo>
                  <a:lnTo>
                    <a:pt x="253610" y="119871"/>
                  </a:lnTo>
                  <a:lnTo>
                    <a:pt x="113967" y="292177"/>
                  </a:lnTo>
                  <a:lnTo>
                    <a:pt x="106176" y="307073"/>
                  </a:lnTo>
                  <a:lnTo>
                    <a:pt x="104752" y="323239"/>
                  </a:lnTo>
                  <a:lnTo>
                    <a:pt x="109494" y="338760"/>
                  </a:lnTo>
                  <a:lnTo>
                    <a:pt x="120201" y="351720"/>
                  </a:lnTo>
                  <a:lnTo>
                    <a:pt x="135098" y="359510"/>
                  </a:lnTo>
                  <a:lnTo>
                    <a:pt x="151264" y="360934"/>
                  </a:lnTo>
                  <a:lnTo>
                    <a:pt x="166785" y="356192"/>
                  </a:lnTo>
                  <a:lnTo>
                    <a:pt x="179744" y="345485"/>
                  </a:lnTo>
                  <a:lnTo>
                    <a:pt x="410960" y="60186"/>
                  </a:lnTo>
                  <a:lnTo>
                    <a:pt x="48698" y="0"/>
                  </a:lnTo>
                  <a:close/>
                </a:path>
              </a:pathLst>
            </a:custGeom>
            <a:solidFill>
              <a:srgbClr val="35AC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01486" y="2214040"/>
              <a:ext cx="7790815" cy="224790"/>
            </a:xfrm>
            <a:custGeom>
              <a:avLst/>
              <a:gdLst/>
              <a:ahLst/>
              <a:cxnLst/>
              <a:rect l="l" t="t" r="r" b="b"/>
              <a:pathLst>
                <a:path w="7790815" h="224789">
                  <a:moveTo>
                    <a:pt x="7790198" y="0"/>
                  </a:moveTo>
                  <a:lnTo>
                    <a:pt x="7761635" y="823"/>
                  </a:lnTo>
                  <a:lnTo>
                    <a:pt x="0" y="224716"/>
                  </a:lnTo>
                </a:path>
              </a:pathLst>
            </a:custGeom>
            <a:ln w="57149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27960" y="2070287"/>
              <a:ext cx="298450" cy="294640"/>
            </a:xfrm>
            <a:custGeom>
              <a:avLst/>
              <a:gdLst/>
              <a:ahLst/>
              <a:cxnLst/>
              <a:rect l="l" t="t" r="r" b="b"/>
              <a:pathLst>
                <a:path w="298450" h="294639">
                  <a:moveTo>
                    <a:pt x="35889" y="0"/>
                  </a:moveTo>
                  <a:lnTo>
                    <a:pt x="23368" y="1191"/>
                  </a:lnTo>
                  <a:lnTo>
                    <a:pt x="12208" y="6990"/>
                  </a:lnTo>
                  <a:lnTo>
                    <a:pt x="3839" y="16976"/>
                  </a:lnTo>
                  <a:lnTo>
                    <a:pt x="0" y="29426"/>
                  </a:lnTo>
                  <a:lnTo>
                    <a:pt x="1191" y="41946"/>
                  </a:lnTo>
                  <a:lnTo>
                    <a:pt x="6990" y="53107"/>
                  </a:lnTo>
                  <a:lnTo>
                    <a:pt x="16975" y="61476"/>
                  </a:lnTo>
                  <a:lnTo>
                    <a:pt x="167955" y="143631"/>
                  </a:lnTo>
                  <a:lnTo>
                    <a:pt x="21962" y="234353"/>
                  </a:lnTo>
                  <a:lnTo>
                    <a:pt x="12476" y="243284"/>
                  </a:lnTo>
                  <a:lnTo>
                    <a:pt x="7330" y="254760"/>
                  </a:lnTo>
                  <a:lnTo>
                    <a:pt x="6862" y="267328"/>
                  </a:lnTo>
                  <a:lnTo>
                    <a:pt x="11412" y="279536"/>
                  </a:lnTo>
                  <a:lnTo>
                    <a:pt x="20343" y="289022"/>
                  </a:lnTo>
                  <a:lnTo>
                    <a:pt x="31819" y="294169"/>
                  </a:lnTo>
                  <a:lnTo>
                    <a:pt x="44388" y="294637"/>
                  </a:lnTo>
                  <a:lnTo>
                    <a:pt x="56595" y="290086"/>
                  </a:lnTo>
                  <a:lnTo>
                    <a:pt x="298326" y="139870"/>
                  </a:lnTo>
                  <a:lnTo>
                    <a:pt x="48339" y="3839"/>
                  </a:lnTo>
                  <a:lnTo>
                    <a:pt x="35889" y="0"/>
                  </a:lnTo>
                  <a:close/>
                </a:path>
              </a:pathLst>
            </a:custGeom>
            <a:solidFill>
              <a:srgbClr val="A400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01486" y="1993167"/>
              <a:ext cx="7790815" cy="674370"/>
            </a:xfrm>
            <a:custGeom>
              <a:avLst/>
              <a:gdLst/>
              <a:ahLst/>
              <a:cxnLst/>
              <a:rect l="l" t="t" r="r" b="b"/>
              <a:pathLst>
                <a:path w="7790815" h="674369">
                  <a:moveTo>
                    <a:pt x="7790643" y="0"/>
                  </a:moveTo>
                  <a:lnTo>
                    <a:pt x="7762174" y="2463"/>
                  </a:lnTo>
                  <a:lnTo>
                    <a:pt x="0" y="674190"/>
                  </a:lnTo>
                </a:path>
              </a:pathLst>
            </a:custGeom>
            <a:ln w="57149">
              <a:solidFill>
                <a:srgbClr val="0047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22107" y="1856995"/>
              <a:ext cx="304800" cy="294005"/>
            </a:xfrm>
            <a:custGeom>
              <a:avLst/>
              <a:gdLst/>
              <a:ahLst/>
              <a:cxnLst/>
              <a:rect l="l" t="t" r="r" b="b"/>
              <a:pathLst>
                <a:path w="304800" h="294005">
                  <a:moveTo>
                    <a:pt x="34139" y="0"/>
                  </a:moveTo>
                  <a:lnTo>
                    <a:pt x="21707" y="1908"/>
                  </a:lnTo>
                  <a:lnTo>
                    <a:pt x="10898" y="8340"/>
                  </a:lnTo>
                  <a:lnTo>
                    <a:pt x="3117" y="18789"/>
                  </a:lnTo>
                  <a:lnTo>
                    <a:pt x="0" y="31438"/>
                  </a:lnTo>
                  <a:lnTo>
                    <a:pt x="1908" y="43870"/>
                  </a:lnTo>
                  <a:lnTo>
                    <a:pt x="8340" y="54679"/>
                  </a:lnTo>
                  <a:lnTo>
                    <a:pt x="18789" y="62460"/>
                  </a:lnTo>
                  <a:lnTo>
                    <a:pt x="174239" y="135807"/>
                  </a:lnTo>
                  <a:lnTo>
                    <a:pt x="33700" y="234766"/>
                  </a:lnTo>
                  <a:lnTo>
                    <a:pt x="24743" y="244227"/>
                  </a:lnTo>
                  <a:lnTo>
                    <a:pt x="20264" y="255980"/>
                  </a:lnTo>
                  <a:lnTo>
                    <a:pt x="20519" y="268555"/>
                  </a:lnTo>
                  <a:lnTo>
                    <a:pt x="25764" y="280481"/>
                  </a:lnTo>
                  <a:lnTo>
                    <a:pt x="35224" y="289438"/>
                  </a:lnTo>
                  <a:lnTo>
                    <a:pt x="46977" y="293917"/>
                  </a:lnTo>
                  <a:lnTo>
                    <a:pt x="59552" y="293662"/>
                  </a:lnTo>
                  <a:lnTo>
                    <a:pt x="71477" y="288417"/>
                  </a:lnTo>
                  <a:lnTo>
                    <a:pt x="304178" y="124562"/>
                  </a:lnTo>
                  <a:lnTo>
                    <a:pt x="46789" y="3117"/>
                  </a:lnTo>
                  <a:lnTo>
                    <a:pt x="34139" y="0"/>
                  </a:lnTo>
                  <a:close/>
                </a:path>
              </a:pathLst>
            </a:custGeom>
            <a:solidFill>
              <a:srgbClr val="0047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47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42557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MT progress over</a:t>
            </a:r>
            <a:r>
              <a:rPr sz="3200" spc="-95" dirty="0"/>
              <a:t> </a:t>
            </a:r>
            <a:r>
              <a:rPr sz="3200" spc="-5" dirty="0"/>
              <a:t>time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631" y="1401415"/>
            <a:ext cx="5854699" cy="3695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2900" y="6297352"/>
            <a:ext cx="212090" cy="2324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latin typeface="Trebuchet MS"/>
                <a:cs typeface="Trebuchet MS"/>
              </a:rPr>
              <a:t>48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42900" y="6424352"/>
            <a:ext cx="212090" cy="2324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latin typeface="Trebuchet MS"/>
                <a:cs typeface="Trebuchet MS"/>
              </a:rPr>
              <a:t>49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344424"/>
            <a:ext cx="8404225" cy="4356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50" spc="-55" dirty="0"/>
              <a:t>NMT: </a:t>
            </a:r>
            <a:r>
              <a:rPr sz="2650" spc="15" dirty="0"/>
              <a:t>the biggest success story of </a:t>
            </a:r>
            <a:r>
              <a:rPr sz="2650" spc="20" dirty="0"/>
              <a:t>NLP Deep</a:t>
            </a:r>
            <a:r>
              <a:rPr sz="2650" spc="-30" dirty="0"/>
              <a:t> </a:t>
            </a:r>
            <a:r>
              <a:rPr sz="2650" spc="15" dirty="0"/>
              <a:t>Learning</a:t>
            </a:r>
            <a:endParaRPr sz="265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8307070" cy="43281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37845">
              <a:lnSpc>
                <a:spcPts val="2800"/>
              </a:lnSpc>
              <a:spcBef>
                <a:spcPts val="260"/>
              </a:spcBef>
            </a:pPr>
            <a:r>
              <a:rPr sz="2400" spc="-5" dirty="0">
                <a:latin typeface="Trebuchet MS"/>
                <a:cs typeface="Trebuchet MS"/>
              </a:rPr>
              <a:t>Neural Machine </a:t>
            </a:r>
            <a:r>
              <a:rPr sz="2400" spc="-30" dirty="0">
                <a:latin typeface="Trebuchet MS"/>
                <a:cs typeface="Trebuchet MS"/>
              </a:rPr>
              <a:t>Translation </a:t>
            </a:r>
            <a:r>
              <a:rPr sz="2400" spc="-5" dirty="0">
                <a:latin typeface="Trebuchet MS"/>
                <a:cs typeface="Trebuchet MS"/>
              </a:rPr>
              <a:t>went from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fringe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research 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activity </a:t>
            </a:r>
            <a:r>
              <a:rPr sz="2400" spc="-5" dirty="0">
                <a:latin typeface="Trebuchet MS"/>
                <a:cs typeface="Trebuchet MS"/>
              </a:rPr>
              <a:t>in </a:t>
            </a:r>
            <a:r>
              <a:rPr sz="2400" b="1" dirty="0">
                <a:latin typeface="Trebuchet MS"/>
                <a:cs typeface="Trebuchet MS"/>
              </a:rPr>
              <a:t>2014 </a:t>
            </a:r>
            <a:r>
              <a:rPr sz="2400" dirty="0">
                <a:latin typeface="Trebuchet MS"/>
                <a:cs typeface="Trebuchet MS"/>
              </a:rPr>
              <a:t>to </a:t>
            </a:r>
            <a:r>
              <a:rPr sz="2400" spc="-5" dirty="0"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leading standard method </a:t>
            </a:r>
            <a:r>
              <a:rPr sz="2400" spc="-5" dirty="0">
                <a:latin typeface="Trebuchet MS"/>
                <a:cs typeface="Trebuchet MS"/>
              </a:rPr>
              <a:t>in</a:t>
            </a:r>
            <a:r>
              <a:rPr sz="2400" spc="45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2016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Trebuchet MS"/>
                <a:cs typeface="Trebuchet MS"/>
              </a:rPr>
              <a:t>2014</a:t>
            </a:r>
            <a:r>
              <a:rPr sz="2400" spc="-5" dirty="0">
                <a:latin typeface="Trebuchet MS"/>
                <a:cs typeface="Trebuchet MS"/>
              </a:rPr>
              <a:t>: First </a:t>
            </a:r>
            <a:r>
              <a:rPr sz="2400" dirty="0">
                <a:latin typeface="Trebuchet MS"/>
                <a:cs typeface="Trebuchet MS"/>
              </a:rPr>
              <a:t>seq2seq paper</a:t>
            </a:r>
            <a:r>
              <a:rPr sz="2400" spc="-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published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C0000"/>
              </a:buClr>
              <a:buFont typeface="Times New Roman"/>
              <a:buChar char="•"/>
            </a:pPr>
            <a:endParaRPr sz="28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Trebuchet MS"/>
                <a:cs typeface="Trebuchet MS"/>
              </a:rPr>
              <a:t>2016</a:t>
            </a:r>
            <a:r>
              <a:rPr sz="2400" spc="-5" dirty="0">
                <a:latin typeface="Trebuchet MS"/>
                <a:cs typeface="Trebuchet MS"/>
              </a:rPr>
              <a:t>: Google </a:t>
            </a:r>
            <a:r>
              <a:rPr sz="2400" spc="-30" dirty="0">
                <a:latin typeface="Trebuchet MS"/>
                <a:cs typeface="Trebuchet MS"/>
              </a:rPr>
              <a:t>Translate </a:t>
            </a:r>
            <a:r>
              <a:rPr sz="2400" spc="-5" dirty="0">
                <a:latin typeface="Trebuchet MS"/>
                <a:cs typeface="Trebuchet MS"/>
              </a:rPr>
              <a:t>switches from </a:t>
            </a:r>
            <a:r>
              <a:rPr sz="2400" dirty="0">
                <a:latin typeface="Trebuchet MS"/>
                <a:cs typeface="Trebuchet MS"/>
              </a:rPr>
              <a:t>SMT to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NMT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CC0000"/>
              </a:buClr>
              <a:buFont typeface="Times New Roman"/>
              <a:buChar char="•"/>
            </a:pPr>
            <a:endParaRPr sz="33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00B050"/>
                </a:solidFill>
                <a:latin typeface="Trebuchet MS"/>
                <a:cs typeface="Trebuchet MS"/>
              </a:rPr>
              <a:t>This is</a:t>
            </a:r>
            <a:r>
              <a:rPr sz="2400" spc="-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B050"/>
                </a:solidFill>
                <a:latin typeface="Trebuchet MS"/>
                <a:cs typeface="Trebuchet MS"/>
              </a:rPr>
              <a:t>amazing!</a:t>
            </a:r>
            <a:endParaRPr sz="2400">
              <a:latin typeface="Trebuchet MS"/>
              <a:cs typeface="Trebuchet MS"/>
            </a:endParaRPr>
          </a:p>
          <a:p>
            <a:pPr marL="698500" marR="5080" lvl="1" indent="-228600">
              <a:lnSpc>
                <a:spcPts val="2800"/>
              </a:lnSpc>
              <a:spcBef>
                <a:spcPts val="68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b="1" spc="-5" dirty="0">
                <a:latin typeface="Trebuchet MS"/>
                <a:cs typeface="Trebuchet MS"/>
              </a:rPr>
              <a:t>SMT </a:t>
            </a:r>
            <a:r>
              <a:rPr sz="2400" spc="-5" dirty="0">
                <a:latin typeface="Trebuchet MS"/>
                <a:cs typeface="Trebuchet MS"/>
              </a:rPr>
              <a:t>systems, </a:t>
            </a:r>
            <a:r>
              <a:rPr sz="2400" dirty="0">
                <a:latin typeface="Trebuchet MS"/>
                <a:cs typeface="Trebuchet MS"/>
              </a:rPr>
              <a:t>built by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hundreds </a:t>
            </a:r>
            <a:r>
              <a:rPr sz="2400" spc="-5" dirty="0">
                <a:latin typeface="Trebuchet MS"/>
                <a:cs typeface="Trebuchet MS"/>
              </a:rPr>
              <a:t>of </a:t>
            </a:r>
            <a:r>
              <a:rPr sz="2400" dirty="0">
                <a:latin typeface="Trebuchet MS"/>
                <a:cs typeface="Trebuchet MS"/>
              </a:rPr>
              <a:t>engineers </a:t>
            </a:r>
            <a:r>
              <a:rPr sz="2400" spc="-5" dirty="0">
                <a:latin typeface="Trebuchet MS"/>
                <a:cs typeface="Trebuchet MS"/>
              </a:rPr>
              <a:t>over </a:t>
            </a:r>
            <a:r>
              <a:rPr sz="2400" dirty="0">
                <a:latin typeface="Trebuchet MS"/>
                <a:cs typeface="Trebuchet MS"/>
              </a:rPr>
              <a:t>many 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years</a:t>
            </a:r>
            <a:r>
              <a:rPr sz="2400" spc="-5" dirty="0">
                <a:latin typeface="Trebuchet MS"/>
                <a:cs typeface="Trebuchet MS"/>
              </a:rPr>
              <a:t>, outperformed by </a:t>
            </a:r>
            <a:r>
              <a:rPr sz="2400" dirty="0">
                <a:latin typeface="Trebuchet MS"/>
                <a:cs typeface="Trebuchet MS"/>
              </a:rPr>
              <a:t>NMT systems </a:t>
            </a:r>
            <a:r>
              <a:rPr sz="2400" spc="-5" dirty="0">
                <a:latin typeface="Trebuchet MS"/>
                <a:cs typeface="Trebuchet MS"/>
              </a:rPr>
              <a:t>trained by </a:t>
            </a:r>
            <a:r>
              <a:rPr sz="2400" dirty="0">
                <a:latin typeface="Trebuchet MS"/>
                <a:cs typeface="Trebuchet MS"/>
              </a:rPr>
              <a:t>a 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handful </a:t>
            </a:r>
            <a:r>
              <a:rPr sz="2400" spc="-5" dirty="0">
                <a:latin typeface="Trebuchet MS"/>
                <a:cs typeface="Trebuchet MS"/>
              </a:rPr>
              <a:t>of </a:t>
            </a:r>
            <a:r>
              <a:rPr sz="2400" dirty="0">
                <a:latin typeface="Trebuchet MS"/>
                <a:cs typeface="Trebuchet MS"/>
              </a:rPr>
              <a:t>engineers in a </a:t>
            </a:r>
            <a:r>
              <a:rPr sz="2400" spc="-5" dirty="0">
                <a:latin typeface="Trebuchet MS"/>
                <a:cs typeface="Trebuchet MS"/>
              </a:rPr>
              <a:t>few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months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37928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Machine</a:t>
            </a:r>
            <a:r>
              <a:rPr sz="3200" spc="-135" dirty="0"/>
              <a:t> </a:t>
            </a:r>
            <a:r>
              <a:rPr sz="3200" spc="-40" dirty="0"/>
              <a:t>Translation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7817484" cy="11023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Machine 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Translation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(MT)</a:t>
            </a:r>
            <a:r>
              <a:rPr sz="2400" b="1" spc="-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is the task </a:t>
            </a:r>
            <a:r>
              <a:rPr sz="2400" spc="-5" dirty="0">
                <a:latin typeface="Trebuchet MS"/>
                <a:cs typeface="Trebuchet MS"/>
              </a:rPr>
              <a:t>of translating </a:t>
            </a:r>
            <a:r>
              <a:rPr sz="2400" dirty="0">
                <a:latin typeface="Trebuchet MS"/>
                <a:cs typeface="Trebuchet MS"/>
              </a:rPr>
              <a:t>a  </a:t>
            </a:r>
            <a:r>
              <a:rPr sz="2400" spc="-5" dirty="0">
                <a:latin typeface="Trebuchet MS"/>
                <a:cs typeface="Trebuchet MS"/>
              </a:rPr>
              <a:t>sentence </a:t>
            </a:r>
            <a:r>
              <a:rPr sz="2400" i="1" dirty="0">
                <a:latin typeface="Trebuchet MS"/>
                <a:cs typeface="Trebuchet MS"/>
              </a:rPr>
              <a:t>x </a:t>
            </a:r>
            <a:r>
              <a:rPr sz="2400" spc="-5" dirty="0">
                <a:latin typeface="Trebuchet MS"/>
                <a:cs typeface="Trebuchet MS"/>
              </a:rPr>
              <a:t>from one language </a:t>
            </a:r>
            <a:r>
              <a:rPr sz="2400" dirty="0">
                <a:latin typeface="Trebuchet MS"/>
                <a:cs typeface="Trebuchet MS"/>
              </a:rPr>
              <a:t>(the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source language</a:t>
            </a:r>
            <a:r>
              <a:rPr sz="2400" spc="-5" dirty="0">
                <a:latin typeface="Trebuchet MS"/>
                <a:cs typeface="Trebuchet MS"/>
              </a:rPr>
              <a:t>) to </a:t>
            </a:r>
            <a:r>
              <a:rPr sz="2400" dirty="0">
                <a:latin typeface="Trebuchet MS"/>
                <a:cs typeface="Trebuchet MS"/>
              </a:rPr>
              <a:t>a  </a:t>
            </a:r>
            <a:r>
              <a:rPr sz="2400" spc="-5" dirty="0">
                <a:latin typeface="Trebuchet MS"/>
                <a:cs typeface="Trebuchet MS"/>
              </a:rPr>
              <a:t>sentence </a:t>
            </a:r>
            <a:r>
              <a:rPr sz="2400" i="1" dirty="0">
                <a:latin typeface="Trebuchet MS"/>
                <a:cs typeface="Trebuchet MS"/>
              </a:rPr>
              <a:t>y </a:t>
            </a:r>
            <a:r>
              <a:rPr sz="2400" dirty="0">
                <a:latin typeface="Trebuchet MS"/>
                <a:cs typeface="Trebuchet MS"/>
              </a:rPr>
              <a:t>in </a:t>
            </a:r>
            <a:r>
              <a:rPr sz="2400" spc="-5" dirty="0">
                <a:latin typeface="Trebuchet MS"/>
                <a:cs typeface="Trebuchet MS"/>
              </a:rPr>
              <a:t>another language </a:t>
            </a:r>
            <a:r>
              <a:rPr sz="2400" dirty="0">
                <a:latin typeface="Trebuchet MS"/>
                <a:cs typeface="Trebuchet MS"/>
              </a:rPr>
              <a:t>(the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target</a:t>
            </a:r>
            <a:r>
              <a:rPr sz="2400" spc="1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language</a:t>
            </a:r>
            <a:r>
              <a:rPr sz="2400" spc="-5" dirty="0">
                <a:latin typeface="Trebuchet MS"/>
                <a:cs typeface="Trebuchet MS"/>
              </a:rPr>
              <a:t>).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2959100"/>
            <a:ext cx="290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rebuchet MS"/>
                <a:cs typeface="Trebuchet MS"/>
              </a:rPr>
              <a:t>x: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0564" y="2959100"/>
            <a:ext cx="7143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Trebuchet MS"/>
                <a:cs typeface="Trebuchet MS"/>
              </a:rPr>
              <a:t>L'homme </a:t>
            </a:r>
            <a:r>
              <a:rPr sz="2400" i="1" dirty="0">
                <a:latin typeface="Trebuchet MS"/>
                <a:cs typeface="Trebuchet MS"/>
              </a:rPr>
              <a:t>est né </a:t>
            </a:r>
            <a:r>
              <a:rPr sz="2400" i="1" spc="-5" dirty="0">
                <a:latin typeface="Trebuchet MS"/>
                <a:cs typeface="Trebuchet MS"/>
              </a:rPr>
              <a:t>libre, </a:t>
            </a:r>
            <a:r>
              <a:rPr sz="2400" i="1" dirty="0">
                <a:latin typeface="Trebuchet MS"/>
                <a:cs typeface="Trebuchet MS"/>
              </a:rPr>
              <a:t>et </a:t>
            </a:r>
            <a:r>
              <a:rPr sz="2400" i="1" spc="-5" dirty="0">
                <a:latin typeface="Trebuchet MS"/>
                <a:cs typeface="Trebuchet MS"/>
              </a:rPr>
              <a:t>partout il </a:t>
            </a:r>
            <a:r>
              <a:rPr sz="2400" i="1" dirty="0">
                <a:latin typeface="Trebuchet MS"/>
                <a:cs typeface="Trebuchet MS"/>
              </a:rPr>
              <a:t>est </a:t>
            </a:r>
            <a:r>
              <a:rPr sz="2400" i="1" spc="-5" dirty="0">
                <a:latin typeface="Trebuchet MS"/>
                <a:cs typeface="Trebuchet MS"/>
              </a:rPr>
              <a:t>dans </a:t>
            </a:r>
            <a:r>
              <a:rPr sz="2400" i="1" dirty="0">
                <a:latin typeface="Trebuchet MS"/>
                <a:cs typeface="Trebuchet MS"/>
              </a:rPr>
              <a:t>les fers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4686300"/>
            <a:ext cx="287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rebuchet MS"/>
                <a:cs typeface="Trebuchet MS"/>
              </a:rPr>
              <a:t>y: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9130" y="4686300"/>
            <a:ext cx="667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latin typeface="Trebuchet MS"/>
                <a:cs typeface="Trebuchet MS"/>
              </a:rPr>
              <a:t>Man is born </a:t>
            </a:r>
            <a:r>
              <a:rPr sz="2400" i="1" dirty="0">
                <a:latin typeface="Trebuchet MS"/>
                <a:cs typeface="Trebuchet MS"/>
              </a:rPr>
              <a:t>free, </a:t>
            </a:r>
            <a:r>
              <a:rPr sz="2400" i="1" spc="-5" dirty="0">
                <a:latin typeface="Trebuchet MS"/>
                <a:cs typeface="Trebuchet MS"/>
              </a:rPr>
              <a:t>but everywhere he is in</a:t>
            </a:r>
            <a:r>
              <a:rPr sz="2400" i="1" spc="35" dirty="0">
                <a:latin typeface="Trebuchet MS"/>
                <a:cs typeface="Trebuchet MS"/>
              </a:rPr>
              <a:t> </a:t>
            </a:r>
            <a:r>
              <a:rPr sz="2400" i="1" spc="-5" dirty="0">
                <a:latin typeface="Trebuchet MS"/>
                <a:cs typeface="Trebuchet MS"/>
              </a:rPr>
              <a:t>chains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81969" y="5412189"/>
            <a:ext cx="12242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Trebuchet MS"/>
                <a:cs typeface="Trebuchet MS"/>
              </a:rPr>
              <a:t>-</a:t>
            </a:r>
            <a:r>
              <a:rPr sz="2000" i="1" spc="-70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Trebuchet MS"/>
                <a:cs typeface="Trebuchet MS"/>
              </a:rPr>
              <a:t>Rousseau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10781" y="3616850"/>
            <a:ext cx="120650" cy="943610"/>
            <a:chOff x="5010781" y="3616850"/>
            <a:chExt cx="120650" cy="943610"/>
          </a:xfrm>
        </p:grpSpPr>
        <p:sp>
          <p:nvSpPr>
            <p:cNvPr id="10" name="object 10"/>
            <p:cNvSpPr/>
            <p:nvPr/>
          </p:nvSpPr>
          <p:spPr>
            <a:xfrm>
              <a:off x="5070852" y="3616850"/>
              <a:ext cx="0" cy="819150"/>
            </a:xfrm>
            <a:custGeom>
              <a:avLst/>
              <a:gdLst/>
              <a:ahLst/>
              <a:cxnLst/>
              <a:rect l="l" t="t" r="r" b="b"/>
              <a:pathLst>
                <a:path h="819150">
                  <a:moveTo>
                    <a:pt x="0" y="0"/>
                  </a:moveTo>
                  <a:lnTo>
                    <a:pt x="0" y="818898"/>
                  </a:lnTo>
                </a:path>
              </a:pathLst>
            </a:custGeom>
            <a:ln w="3810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10781" y="443998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>
                  <a:moveTo>
                    <a:pt x="120142" y="0"/>
                  </a:moveTo>
                  <a:lnTo>
                    <a:pt x="0" y="0"/>
                  </a:lnTo>
                  <a:lnTo>
                    <a:pt x="60071" y="120142"/>
                  </a:lnTo>
                  <a:lnTo>
                    <a:pt x="120142" y="0"/>
                  </a:lnTo>
                  <a:close/>
                </a:path>
              </a:pathLst>
            </a:custGeom>
            <a:solidFill>
              <a:srgbClr val="3A8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17500" y="6411652"/>
            <a:ext cx="169545" cy="2451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z="1400" dirty="0">
                <a:latin typeface="Trebuchet MS"/>
                <a:cs typeface="Trebuchet MS"/>
              </a:rPr>
              <a:t>5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6276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So is Machine </a:t>
            </a:r>
            <a:r>
              <a:rPr sz="3200" spc="-45" dirty="0"/>
              <a:t>Translation</a:t>
            </a:r>
            <a:r>
              <a:rPr sz="3200" spc="-75" dirty="0"/>
              <a:t> </a:t>
            </a:r>
            <a:r>
              <a:rPr sz="3200" spc="-5" dirty="0"/>
              <a:t>solved?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38860"/>
            <a:ext cx="7066915" cy="26162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Nope!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rebuchet MS"/>
                <a:cs typeface="Trebuchet MS"/>
              </a:rPr>
              <a:t>Many difficulties</a:t>
            </a:r>
            <a:r>
              <a:rPr sz="2400" spc="-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remain: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Out-of-vocabulary</a:t>
            </a:r>
            <a:r>
              <a:rPr sz="2400" spc="-1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words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Domain mismatch </a:t>
            </a:r>
            <a:r>
              <a:rPr sz="2400" dirty="0">
                <a:latin typeface="Trebuchet MS"/>
                <a:cs typeface="Trebuchet MS"/>
              </a:rPr>
              <a:t>between </a:t>
            </a:r>
            <a:r>
              <a:rPr sz="2400" spc="-5" dirty="0">
                <a:latin typeface="Trebuchet MS"/>
                <a:cs typeface="Trebuchet MS"/>
              </a:rPr>
              <a:t>train and test</a:t>
            </a:r>
            <a:r>
              <a:rPr sz="2400" spc="-2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data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dirty="0">
                <a:latin typeface="Trebuchet MS"/>
                <a:cs typeface="Trebuchet MS"/>
              </a:rPr>
              <a:t>Maintaining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context </a:t>
            </a:r>
            <a:r>
              <a:rPr sz="2400" spc="-5" dirty="0">
                <a:latin typeface="Trebuchet MS"/>
                <a:cs typeface="Trebuchet MS"/>
              </a:rPr>
              <a:t>over longer </a:t>
            </a:r>
            <a:r>
              <a:rPr sz="2400" dirty="0">
                <a:latin typeface="Trebuchet MS"/>
                <a:cs typeface="Trebuchet MS"/>
              </a:rPr>
              <a:t>text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Low-resource </a:t>
            </a:r>
            <a:r>
              <a:rPr sz="2400" spc="-5" dirty="0">
                <a:latin typeface="Trebuchet MS"/>
                <a:cs typeface="Trebuchet MS"/>
              </a:rPr>
              <a:t>language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pairs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50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8281" y="6068686"/>
            <a:ext cx="6998334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10"/>
              </a:lnSpc>
              <a:spcBef>
                <a:spcPts val="100"/>
              </a:spcBef>
            </a:pPr>
            <a:r>
              <a:rPr sz="1600" b="1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Further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reading:</a:t>
            </a:r>
            <a:r>
              <a:rPr sz="1600" b="1" spc="-5" dirty="0">
                <a:latin typeface="Trebuchet MS"/>
                <a:cs typeface="Trebuchet MS"/>
              </a:rPr>
              <a:t> </a:t>
            </a:r>
            <a:r>
              <a:rPr sz="1600" dirty="0">
                <a:latin typeface="Trebuchet MS"/>
                <a:cs typeface="Trebuchet MS"/>
              </a:rPr>
              <a:t>“</a:t>
            </a:r>
            <a:r>
              <a:rPr sz="1600" i="1" dirty="0">
                <a:latin typeface="Trebuchet MS"/>
                <a:cs typeface="Trebuchet MS"/>
              </a:rPr>
              <a:t>Has </a:t>
            </a:r>
            <a:r>
              <a:rPr sz="1600" i="1" spc="-5" dirty="0">
                <a:latin typeface="Trebuchet MS"/>
                <a:cs typeface="Trebuchet MS"/>
              </a:rPr>
              <a:t>AI surpassed humans </a:t>
            </a:r>
            <a:r>
              <a:rPr sz="1600" i="1" dirty="0">
                <a:latin typeface="Trebuchet MS"/>
                <a:cs typeface="Trebuchet MS"/>
              </a:rPr>
              <a:t>at </a:t>
            </a:r>
            <a:r>
              <a:rPr sz="1600" i="1" spc="-5" dirty="0">
                <a:latin typeface="Trebuchet MS"/>
                <a:cs typeface="Trebuchet MS"/>
              </a:rPr>
              <a:t>translation? </a:t>
            </a:r>
            <a:r>
              <a:rPr sz="1600" i="1" dirty="0">
                <a:latin typeface="Trebuchet MS"/>
                <a:cs typeface="Trebuchet MS"/>
              </a:rPr>
              <a:t>Not </a:t>
            </a:r>
            <a:r>
              <a:rPr sz="1600" i="1" spc="-5" dirty="0">
                <a:latin typeface="Trebuchet MS"/>
                <a:cs typeface="Trebuchet MS"/>
              </a:rPr>
              <a:t>even</a:t>
            </a:r>
            <a:r>
              <a:rPr sz="1600" i="1" spc="70" dirty="0">
                <a:latin typeface="Trebuchet MS"/>
                <a:cs typeface="Trebuchet MS"/>
              </a:rPr>
              <a:t> </a:t>
            </a:r>
            <a:r>
              <a:rPr sz="1600" i="1" dirty="0">
                <a:latin typeface="Trebuchet MS"/>
                <a:cs typeface="Trebuchet MS"/>
              </a:rPr>
              <a:t>close!”</a:t>
            </a:r>
            <a:endParaRPr sz="1600">
              <a:latin typeface="Trebuchet MS"/>
              <a:cs typeface="Trebuchet MS"/>
            </a:endParaRPr>
          </a:p>
          <a:p>
            <a:pPr marR="5715" algn="r">
              <a:lnSpc>
                <a:spcPts val="1910"/>
              </a:lnSpc>
            </a:pPr>
            <a:r>
              <a:rPr sz="1600" u="sng" spc="-10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https</a:t>
            </a:r>
            <a:r>
              <a:rPr sz="1600" u="sng" spc="-10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  <a:hlinkClick r:id="rId2"/>
              </a:rPr>
              <a:t>://ww</a:t>
            </a:r>
            <a:r>
              <a:rPr sz="1600" u="sng" spc="-10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w.s</a:t>
            </a:r>
            <a:r>
              <a:rPr sz="1600" u="sng" spc="-10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  <a:hlinkClick r:id="rId2"/>
              </a:rPr>
              <a:t>kynettoday.com/editorials/state_of_nmt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6276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So is Machine </a:t>
            </a:r>
            <a:r>
              <a:rPr sz="3200" spc="-45" dirty="0"/>
              <a:t>Translation</a:t>
            </a:r>
            <a:r>
              <a:rPr sz="3200" spc="-75" dirty="0"/>
              <a:t> </a:t>
            </a:r>
            <a:r>
              <a:rPr sz="3200" spc="-5" dirty="0"/>
              <a:t>solved?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69900" y="975360"/>
            <a:ext cx="132715" cy="13208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00" i="1" dirty="0">
                <a:solidFill>
                  <a:srgbClr val="CC0000"/>
                </a:solidFill>
                <a:latin typeface="Times New Roman"/>
                <a:cs typeface="Times New Roman"/>
              </a:rPr>
              <a:t>•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i="1" dirty="0">
                <a:solidFill>
                  <a:srgbClr val="CC0000"/>
                </a:solidFill>
                <a:latin typeface="Times New Roman"/>
                <a:cs typeface="Times New Roman"/>
              </a:rPr>
              <a:t>•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i="1" dirty="0">
                <a:solidFill>
                  <a:srgbClr val="CC0000"/>
                </a:solidFill>
                <a:latin typeface="Times New Roman"/>
                <a:cs typeface="Times New Roman"/>
              </a:rPr>
              <a:t>•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988060"/>
            <a:ext cx="4445000" cy="13208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Nope!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ts val="3400"/>
              </a:lnSpc>
              <a:spcBef>
                <a:spcPts val="200"/>
              </a:spcBef>
            </a:pPr>
            <a:r>
              <a:rPr sz="2400" spc="-5" dirty="0">
                <a:latin typeface="Trebuchet MS"/>
                <a:cs typeface="Trebuchet MS"/>
              </a:rPr>
              <a:t>Using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common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sense </a:t>
            </a:r>
            <a:r>
              <a:rPr sz="2400" spc="-5" dirty="0">
                <a:latin typeface="Trebuchet MS"/>
                <a:cs typeface="Trebuchet MS"/>
              </a:rPr>
              <a:t>is </a:t>
            </a:r>
            <a:r>
              <a:rPr sz="2400" dirty="0">
                <a:latin typeface="Trebuchet MS"/>
                <a:cs typeface="Trebuchet MS"/>
              </a:rPr>
              <a:t>still </a:t>
            </a:r>
            <a:r>
              <a:rPr sz="2400" spc="-5" dirty="0">
                <a:latin typeface="Trebuchet MS"/>
                <a:cs typeface="Trebuchet MS"/>
              </a:rPr>
              <a:t>hard  Idioms are difficult to</a:t>
            </a:r>
            <a:r>
              <a:rPr sz="2400" spc="-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translate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51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843" y="2714038"/>
            <a:ext cx="8130313" cy="14299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122" y="4341872"/>
            <a:ext cx="8130313" cy="163363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6276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So is Machine </a:t>
            </a:r>
            <a:r>
              <a:rPr sz="3200" spc="-45" dirty="0"/>
              <a:t>Translation</a:t>
            </a:r>
            <a:r>
              <a:rPr sz="3200" spc="-75" dirty="0"/>
              <a:t> </a:t>
            </a:r>
            <a:r>
              <a:rPr sz="3200" spc="-5" dirty="0"/>
              <a:t>solved?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38860"/>
            <a:ext cx="5276850" cy="8890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C00000"/>
                </a:solidFill>
                <a:latin typeface="Trebuchet MS"/>
                <a:cs typeface="Trebuchet MS"/>
              </a:rPr>
              <a:t>Nope!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NMT </a:t>
            </a:r>
            <a:r>
              <a:rPr sz="2400" spc="-5" dirty="0">
                <a:latin typeface="Trebuchet MS"/>
                <a:cs typeface="Trebuchet MS"/>
              </a:rPr>
              <a:t>picks up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biases </a:t>
            </a:r>
            <a:r>
              <a:rPr sz="2400" dirty="0">
                <a:latin typeface="Trebuchet MS"/>
                <a:cs typeface="Trebuchet MS"/>
              </a:rPr>
              <a:t>in training</a:t>
            </a:r>
            <a:r>
              <a:rPr sz="2400" spc="-1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data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550" y="2161720"/>
            <a:ext cx="8083550" cy="2712720"/>
            <a:chOff x="463550" y="2161720"/>
            <a:chExt cx="8083550" cy="27127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50" y="2161720"/>
              <a:ext cx="8083550" cy="22034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42853" y="3734251"/>
              <a:ext cx="0" cy="1140460"/>
            </a:xfrm>
            <a:custGeom>
              <a:avLst/>
              <a:gdLst/>
              <a:ahLst/>
              <a:cxnLst/>
              <a:rect l="l" t="t" r="r" b="b"/>
              <a:pathLst>
                <a:path h="1140460">
                  <a:moveTo>
                    <a:pt x="0" y="0"/>
                  </a:moveTo>
                  <a:lnTo>
                    <a:pt x="0" y="1139963"/>
                  </a:lnTo>
                </a:path>
              </a:pathLst>
            </a:custGeom>
            <a:ln w="28575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95069" y="3634450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47783" y="0"/>
                  </a:moveTo>
                  <a:lnTo>
                    <a:pt x="0" y="95567"/>
                  </a:lnTo>
                  <a:lnTo>
                    <a:pt x="95567" y="95567"/>
                  </a:lnTo>
                  <a:lnTo>
                    <a:pt x="47783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22159" y="6328354"/>
            <a:ext cx="7065645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10"/>
              </a:lnSpc>
              <a:spcBef>
                <a:spcPts val="100"/>
              </a:spcBef>
            </a:pPr>
            <a:r>
              <a:rPr sz="1600" b="1" spc="-5" dirty="0">
                <a:latin typeface="Trebuchet MS"/>
                <a:cs typeface="Trebuchet MS"/>
              </a:rPr>
              <a:t>Source:</a:t>
            </a:r>
            <a:r>
              <a:rPr sz="1600" b="1" spc="254" dirty="0">
                <a:latin typeface="Trebuchet MS"/>
                <a:cs typeface="Trebuchet MS"/>
              </a:rPr>
              <a:t> </a:t>
            </a:r>
            <a:r>
              <a:rPr sz="1600" u="sng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https://hackernoon.com/bias-sexist-or-this-is-the-way-it-should-be-</a:t>
            </a:r>
            <a:endParaRPr sz="1600">
              <a:latin typeface="Trebuchet MS"/>
              <a:cs typeface="Trebuchet MS"/>
            </a:endParaRPr>
          </a:p>
          <a:p>
            <a:pPr marR="5715" algn="r">
              <a:lnSpc>
                <a:spcPts val="1910"/>
              </a:lnSpc>
            </a:pPr>
            <a:r>
              <a:rPr sz="1600" u="sng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ce1f7c8c683c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6300" y="4889500"/>
            <a:ext cx="2465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BB57BE"/>
                </a:solidFill>
                <a:latin typeface="Trebuchet MS"/>
                <a:cs typeface="Trebuchet MS"/>
              </a:rPr>
              <a:t>Didn’t specify</a:t>
            </a:r>
            <a:r>
              <a:rPr sz="2000" spc="-2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BB57BE"/>
                </a:solidFill>
                <a:latin typeface="Trebuchet MS"/>
                <a:cs typeface="Trebuchet MS"/>
              </a:rPr>
              <a:t>gender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52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62763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So is Machine </a:t>
            </a:r>
            <a:r>
              <a:rPr sz="3200" spc="-45" dirty="0"/>
              <a:t>Translation</a:t>
            </a:r>
            <a:r>
              <a:rPr sz="3200" spc="-75" dirty="0"/>
              <a:t> </a:t>
            </a:r>
            <a:r>
              <a:rPr sz="3200" spc="-5" dirty="0"/>
              <a:t>solved?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38860"/>
            <a:ext cx="6140450" cy="8890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rebuchet MS"/>
                <a:cs typeface="Trebuchet MS"/>
              </a:rPr>
              <a:t>Nope!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Uninterpretable </a:t>
            </a:r>
            <a:r>
              <a:rPr sz="2400" spc="-5" dirty="0">
                <a:latin typeface="Trebuchet MS"/>
                <a:cs typeface="Trebuchet MS"/>
              </a:rPr>
              <a:t>systems do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strange</a:t>
            </a:r>
            <a:r>
              <a:rPr sz="2400" spc="-2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things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2458" y="6243399"/>
            <a:ext cx="7424420" cy="56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20"/>
              </a:lnSpc>
              <a:spcBef>
                <a:spcPts val="100"/>
              </a:spcBef>
            </a:pPr>
            <a:r>
              <a:rPr sz="1200" b="1" dirty="0">
                <a:latin typeface="Trebuchet MS"/>
                <a:cs typeface="Trebuchet MS"/>
              </a:rPr>
              <a:t>Picture </a:t>
            </a:r>
            <a:r>
              <a:rPr sz="1200" b="1" spc="-5" dirty="0">
                <a:latin typeface="Trebuchet MS"/>
                <a:cs typeface="Trebuchet MS"/>
              </a:rPr>
              <a:t>source</a:t>
            </a:r>
            <a:r>
              <a:rPr sz="1200" spc="-5" dirty="0">
                <a:latin typeface="Trebuchet MS"/>
                <a:cs typeface="Trebuchet MS"/>
              </a:rPr>
              <a:t>:</a:t>
            </a:r>
            <a:r>
              <a:rPr sz="1200" spc="220" dirty="0">
                <a:latin typeface="Trebuchet MS"/>
                <a:cs typeface="Trebuchet MS"/>
              </a:rPr>
              <a:t> </a:t>
            </a:r>
            <a:r>
              <a:rPr sz="1200" u="sng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https://</a:t>
            </a:r>
            <a:r>
              <a:rPr sz="1200" u="sng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  <a:hlinkClick r:id="rId2"/>
              </a:rPr>
              <a:t>www.vice.com/en_uk/article/j5npeg/why-is-google-translate-spitting-out-sinister-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ts val="1400"/>
              </a:lnSpc>
            </a:pPr>
            <a:r>
              <a:rPr sz="1200" u="sng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religious-prophecies</a:t>
            </a:r>
            <a:endParaRPr sz="1200">
              <a:latin typeface="Trebuchet MS"/>
              <a:cs typeface="Trebuchet MS"/>
            </a:endParaRPr>
          </a:p>
          <a:p>
            <a:pPr marR="5080" algn="r">
              <a:lnSpc>
                <a:spcPts val="1420"/>
              </a:lnSpc>
            </a:pPr>
            <a:r>
              <a:rPr sz="1200" b="1" spc="-5" dirty="0">
                <a:latin typeface="Trebuchet MS"/>
                <a:cs typeface="Trebuchet MS"/>
              </a:rPr>
              <a:t>Explanation</a:t>
            </a:r>
            <a:r>
              <a:rPr sz="1200" spc="-5" dirty="0">
                <a:latin typeface="Trebuchet MS"/>
                <a:cs typeface="Trebuchet MS"/>
              </a:rPr>
              <a:t>:</a:t>
            </a:r>
            <a:r>
              <a:rPr sz="1200" spc="195" dirty="0">
                <a:latin typeface="Trebuchet MS"/>
                <a:cs typeface="Trebuchet MS"/>
              </a:rPr>
              <a:t> </a:t>
            </a:r>
            <a:r>
              <a:rPr sz="1200" u="sng" spc="-10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https://</a:t>
            </a:r>
            <a:r>
              <a:rPr sz="1200" u="sng" spc="-10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  <a:hlinkClick r:id="rId3"/>
              </a:rPr>
              <a:t>www.skynettoday.com/briefs/google-nmt-prophecies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53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4405" y="2433165"/>
            <a:ext cx="7839801" cy="262545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54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45885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NMT </a:t>
            </a:r>
            <a:r>
              <a:rPr sz="3200" spc="-5" dirty="0"/>
              <a:t>research</a:t>
            </a:r>
            <a:r>
              <a:rPr sz="3200" spc="-125" dirty="0"/>
              <a:t> </a:t>
            </a:r>
            <a:r>
              <a:rPr sz="3200" spc="-5" dirty="0"/>
              <a:t>continues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391"/>
            <a:ext cx="8282940" cy="3767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Trebuchet MS"/>
                <a:cs typeface="Trebuchet MS"/>
              </a:rPr>
              <a:t>NMT </a:t>
            </a:r>
            <a:r>
              <a:rPr sz="2300" spc="-5" dirty="0">
                <a:latin typeface="Trebuchet MS"/>
                <a:cs typeface="Trebuchet MS"/>
              </a:rPr>
              <a:t>is the </a:t>
            </a:r>
            <a:r>
              <a:rPr sz="2300" b="1" spc="-5" dirty="0">
                <a:latin typeface="Trebuchet MS"/>
                <a:cs typeface="Trebuchet MS"/>
              </a:rPr>
              <a:t>flagship </a:t>
            </a:r>
            <a:r>
              <a:rPr sz="2300" b="1" dirty="0">
                <a:latin typeface="Trebuchet MS"/>
                <a:cs typeface="Trebuchet MS"/>
              </a:rPr>
              <a:t>task </a:t>
            </a:r>
            <a:r>
              <a:rPr sz="2300" spc="-5" dirty="0">
                <a:latin typeface="Trebuchet MS"/>
                <a:cs typeface="Trebuchet MS"/>
              </a:rPr>
              <a:t>for </a:t>
            </a:r>
            <a:r>
              <a:rPr sz="2300" dirty="0">
                <a:latin typeface="Trebuchet MS"/>
                <a:cs typeface="Trebuchet MS"/>
              </a:rPr>
              <a:t>NLP </a:t>
            </a:r>
            <a:r>
              <a:rPr sz="2300" spc="-5" dirty="0">
                <a:latin typeface="Trebuchet MS"/>
                <a:cs typeface="Trebuchet MS"/>
              </a:rPr>
              <a:t>Deep</a:t>
            </a:r>
            <a:r>
              <a:rPr sz="2300" spc="-65" dirty="0">
                <a:latin typeface="Trebuchet MS"/>
                <a:cs typeface="Trebuchet MS"/>
              </a:rPr>
              <a:t> </a:t>
            </a:r>
            <a:r>
              <a:rPr sz="2300" spc="-5" dirty="0">
                <a:latin typeface="Trebuchet MS"/>
                <a:cs typeface="Trebuchet MS"/>
              </a:rPr>
              <a:t>Learning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Trebuchet MS"/>
              <a:cs typeface="Trebuchet MS"/>
            </a:endParaRPr>
          </a:p>
          <a:p>
            <a:pPr marL="342900" marR="46990" indent="-330200">
              <a:lnSpc>
                <a:spcPts val="2700"/>
              </a:lnSpc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00" dirty="0">
                <a:latin typeface="Trebuchet MS"/>
                <a:cs typeface="Trebuchet MS"/>
              </a:rPr>
              <a:t>NMT </a:t>
            </a:r>
            <a:r>
              <a:rPr sz="2300" spc="-5" dirty="0">
                <a:latin typeface="Trebuchet MS"/>
                <a:cs typeface="Trebuchet MS"/>
              </a:rPr>
              <a:t>research has </a:t>
            </a:r>
            <a:r>
              <a:rPr sz="2300" spc="-5" dirty="0">
                <a:solidFill>
                  <a:srgbClr val="BB57BE"/>
                </a:solidFill>
                <a:latin typeface="Trebuchet MS"/>
                <a:cs typeface="Trebuchet MS"/>
              </a:rPr>
              <a:t>pioneered </a:t>
            </a:r>
            <a:r>
              <a:rPr sz="2300" dirty="0">
                <a:latin typeface="Trebuchet MS"/>
                <a:cs typeface="Trebuchet MS"/>
              </a:rPr>
              <a:t>many </a:t>
            </a:r>
            <a:r>
              <a:rPr sz="2300" spc="-5" dirty="0">
                <a:latin typeface="Trebuchet MS"/>
                <a:cs typeface="Trebuchet MS"/>
              </a:rPr>
              <a:t>of the recent </a:t>
            </a:r>
            <a:r>
              <a:rPr sz="2300" spc="-5" dirty="0">
                <a:solidFill>
                  <a:srgbClr val="BB57BE"/>
                </a:solidFill>
                <a:latin typeface="Trebuchet MS"/>
                <a:cs typeface="Trebuchet MS"/>
              </a:rPr>
              <a:t>innovations  </a:t>
            </a:r>
            <a:r>
              <a:rPr sz="2300" dirty="0">
                <a:latin typeface="Trebuchet MS"/>
                <a:cs typeface="Trebuchet MS"/>
              </a:rPr>
              <a:t>of NLP Deep</a:t>
            </a:r>
            <a:r>
              <a:rPr sz="2300" spc="-45" dirty="0">
                <a:latin typeface="Trebuchet MS"/>
                <a:cs typeface="Trebuchet MS"/>
              </a:rPr>
              <a:t> </a:t>
            </a:r>
            <a:r>
              <a:rPr sz="2300" dirty="0">
                <a:latin typeface="Trebuchet MS"/>
                <a:cs typeface="Trebuchet MS"/>
              </a:rPr>
              <a:t>Learning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CC0000"/>
              </a:buClr>
              <a:buFont typeface="Times New Roman"/>
              <a:buChar char="•"/>
            </a:pPr>
            <a:endParaRPr sz="27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00" spc="-5" dirty="0">
                <a:latin typeface="Trebuchet MS"/>
                <a:cs typeface="Trebuchet MS"/>
              </a:rPr>
              <a:t>In </a:t>
            </a:r>
            <a:r>
              <a:rPr sz="2300" b="1" spc="-5" dirty="0">
                <a:latin typeface="Trebuchet MS"/>
                <a:cs typeface="Trebuchet MS"/>
              </a:rPr>
              <a:t>2019</a:t>
            </a:r>
            <a:r>
              <a:rPr sz="2300" spc="-5" dirty="0">
                <a:latin typeface="Trebuchet MS"/>
                <a:cs typeface="Trebuchet MS"/>
              </a:rPr>
              <a:t>: </a:t>
            </a:r>
            <a:r>
              <a:rPr sz="2300" dirty="0">
                <a:latin typeface="Trebuchet MS"/>
                <a:cs typeface="Trebuchet MS"/>
              </a:rPr>
              <a:t>NMT </a:t>
            </a:r>
            <a:r>
              <a:rPr sz="2300" spc="-5" dirty="0">
                <a:latin typeface="Trebuchet MS"/>
                <a:cs typeface="Trebuchet MS"/>
              </a:rPr>
              <a:t>research continues to</a:t>
            </a:r>
            <a:r>
              <a:rPr sz="2300" spc="-15" dirty="0"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BB57BE"/>
                </a:solidFill>
                <a:latin typeface="Trebuchet MS"/>
                <a:cs typeface="Trebuchet MS"/>
              </a:rPr>
              <a:t>thrive</a:t>
            </a:r>
            <a:endParaRPr sz="2300">
              <a:latin typeface="Trebuchet MS"/>
              <a:cs typeface="Trebuchet MS"/>
            </a:endParaRPr>
          </a:p>
          <a:p>
            <a:pPr marL="685800" marR="5080" lvl="1" indent="-215900">
              <a:lnSpc>
                <a:spcPts val="2700"/>
              </a:lnSpc>
              <a:spcBef>
                <a:spcPts val="680"/>
              </a:spcBef>
              <a:buClr>
                <a:srgbClr val="3A87FF"/>
              </a:buClr>
              <a:buFont typeface="Times New Roman"/>
              <a:buChar char="•"/>
              <a:tabLst>
                <a:tab pos="685800" algn="l"/>
              </a:tabLst>
            </a:pPr>
            <a:r>
              <a:rPr sz="2300" spc="-10" dirty="0">
                <a:latin typeface="Trebuchet MS"/>
                <a:cs typeface="Trebuchet MS"/>
              </a:rPr>
              <a:t>Researchers </a:t>
            </a:r>
            <a:r>
              <a:rPr sz="2300" dirty="0">
                <a:latin typeface="Trebuchet MS"/>
                <a:cs typeface="Trebuchet MS"/>
              </a:rPr>
              <a:t>have found </a:t>
            </a:r>
            <a:r>
              <a:rPr sz="2300" i="1" spc="-55" dirty="0">
                <a:solidFill>
                  <a:srgbClr val="BB57BE"/>
                </a:solidFill>
                <a:latin typeface="Trebuchet MS"/>
                <a:cs typeface="Trebuchet MS"/>
              </a:rPr>
              <a:t>many, </a:t>
            </a:r>
            <a:r>
              <a:rPr sz="2300" i="1" spc="-5" dirty="0">
                <a:solidFill>
                  <a:srgbClr val="BB57BE"/>
                </a:solidFill>
                <a:latin typeface="Trebuchet MS"/>
                <a:cs typeface="Trebuchet MS"/>
              </a:rPr>
              <a:t>many </a:t>
            </a:r>
            <a:r>
              <a:rPr sz="2300" spc="-5" dirty="0">
                <a:solidFill>
                  <a:srgbClr val="BB57BE"/>
                </a:solidFill>
                <a:latin typeface="Trebuchet MS"/>
                <a:cs typeface="Trebuchet MS"/>
              </a:rPr>
              <a:t>improvements </a:t>
            </a:r>
            <a:r>
              <a:rPr sz="2300" dirty="0">
                <a:latin typeface="Trebuchet MS"/>
                <a:cs typeface="Trebuchet MS"/>
              </a:rPr>
              <a:t>to </a:t>
            </a:r>
            <a:r>
              <a:rPr sz="2300" spc="-5" dirty="0">
                <a:latin typeface="Trebuchet MS"/>
                <a:cs typeface="Trebuchet MS"/>
              </a:rPr>
              <a:t>the  “vanilla” seq2seq </a:t>
            </a:r>
            <a:r>
              <a:rPr sz="2300" dirty="0">
                <a:latin typeface="Trebuchet MS"/>
                <a:cs typeface="Trebuchet MS"/>
              </a:rPr>
              <a:t>NMT </a:t>
            </a:r>
            <a:r>
              <a:rPr sz="2300" spc="-5" dirty="0">
                <a:latin typeface="Trebuchet MS"/>
                <a:cs typeface="Trebuchet MS"/>
              </a:rPr>
              <a:t>system </a:t>
            </a:r>
            <a:r>
              <a:rPr sz="2300" dirty="0">
                <a:latin typeface="Trebuchet MS"/>
                <a:cs typeface="Trebuchet MS"/>
              </a:rPr>
              <a:t>we’ve </a:t>
            </a:r>
            <a:r>
              <a:rPr sz="2300" spc="-5" dirty="0">
                <a:latin typeface="Trebuchet MS"/>
                <a:cs typeface="Trebuchet MS"/>
              </a:rPr>
              <a:t>presented</a:t>
            </a:r>
            <a:r>
              <a:rPr sz="2300" spc="-10" dirty="0">
                <a:latin typeface="Trebuchet MS"/>
                <a:cs typeface="Trebuchet MS"/>
              </a:rPr>
              <a:t> </a:t>
            </a:r>
            <a:r>
              <a:rPr sz="2300" dirty="0">
                <a:latin typeface="Trebuchet MS"/>
                <a:cs typeface="Trebuchet MS"/>
              </a:rPr>
              <a:t>today</a:t>
            </a:r>
            <a:endParaRPr sz="2300">
              <a:latin typeface="Trebuchet MS"/>
              <a:cs typeface="Trebuchet MS"/>
            </a:endParaRPr>
          </a:p>
          <a:p>
            <a:pPr marL="685800" marR="631190" lvl="1" indent="-215900">
              <a:lnSpc>
                <a:spcPts val="2700"/>
              </a:lnSpc>
              <a:spcBef>
                <a:spcPts val="600"/>
              </a:spcBef>
              <a:buClr>
                <a:srgbClr val="3A87FF"/>
              </a:buClr>
              <a:buFont typeface="Times New Roman"/>
              <a:buChar char="•"/>
              <a:tabLst>
                <a:tab pos="685800" algn="l"/>
              </a:tabLst>
            </a:pPr>
            <a:r>
              <a:rPr sz="2300" dirty="0">
                <a:latin typeface="Trebuchet MS"/>
                <a:cs typeface="Trebuchet MS"/>
              </a:rPr>
              <a:t>But </a:t>
            </a:r>
            <a:r>
              <a:rPr sz="2300" dirty="0">
                <a:solidFill>
                  <a:srgbClr val="BB57BE"/>
                </a:solidFill>
                <a:latin typeface="Trebuchet MS"/>
                <a:cs typeface="Trebuchet MS"/>
              </a:rPr>
              <a:t>one improvement </a:t>
            </a:r>
            <a:r>
              <a:rPr sz="2300" dirty="0">
                <a:latin typeface="Trebuchet MS"/>
                <a:cs typeface="Trebuchet MS"/>
              </a:rPr>
              <a:t>is so integral that it is the new  vanilla…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32100" y="5386832"/>
            <a:ext cx="3488054" cy="815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150" b="1" spc="-40" dirty="0">
                <a:latin typeface="Trebuchet MS"/>
                <a:cs typeface="Trebuchet MS"/>
              </a:rPr>
              <a:t>ATTENTION</a:t>
            </a:r>
            <a:endParaRPr sz="5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55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2400" y="3124200"/>
            <a:ext cx="38398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Section </a:t>
            </a:r>
            <a:r>
              <a:rPr sz="3200" dirty="0"/>
              <a:t>3:</a:t>
            </a:r>
            <a:r>
              <a:rPr sz="3200" spc="-270" dirty="0"/>
              <a:t> </a:t>
            </a:r>
            <a:r>
              <a:rPr sz="3200" spc="-5" dirty="0"/>
              <a:t>Attention</a:t>
            </a:r>
            <a:endParaRPr sz="3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99211"/>
            <a:ext cx="8399145" cy="474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spc="-5" dirty="0"/>
              <a:t>Sequence-to-sequence: the </a:t>
            </a:r>
            <a:r>
              <a:rPr sz="2950" spc="-10" dirty="0"/>
              <a:t>bottleneck</a:t>
            </a:r>
            <a:r>
              <a:rPr sz="2950" spc="-35" dirty="0"/>
              <a:t> </a:t>
            </a:r>
            <a:r>
              <a:rPr sz="2950" spc="-10" dirty="0"/>
              <a:t>problem</a:t>
            </a:r>
            <a:endParaRPr sz="2950"/>
          </a:p>
        </p:txBody>
      </p:sp>
      <p:grpSp>
        <p:nvGrpSpPr>
          <p:cNvPr id="3" name="object 3"/>
          <p:cNvGrpSpPr/>
          <p:nvPr/>
        </p:nvGrpSpPr>
        <p:grpSpPr>
          <a:xfrm>
            <a:off x="983303" y="2610143"/>
            <a:ext cx="7052945" cy="2071370"/>
            <a:chOff x="983303" y="2610143"/>
            <a:chExt cx="7052945" cy="2071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3348029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3516883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3685738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385459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3282694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4121134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824" y="4062206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367245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7469" y="3608583"/>
              <a:ext cx="125780" cy="1277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915" y="2610143"/>
              <a:ext cx="6444754" cy="20616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23983" y="3103962"/>
              <a:ext cx="645795" cy="1077595"/>
            </a:xfrm>
            <a:custGeom>
              <a:avLst/>
              <a:gdLst/>
              <a:ahLst/>
              <a:cxnLst/>
              <a:rect l="l" t="t" r="r" b="b"/>
              <a:pathLst>
                <a:path w="645795" h="1077595">
                  <a:moveTo>
                    <a:pt x="0" y="0"/>
                  </a:moveTo>
                  <a:lnTo>
                    <a:pt x="645623" y="0"/>
                  </a:lnTo>
                  <a:lnTo>
                    <a:pt x="645623" y="1077451"/>
                  </a:lnTo>
                  <a:lnTo>
                    <a:pt x="0" y="107745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8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9352" y="3000181"/>
            <a:ext cx="290830" cy="1343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800" spc="-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7900" y="5334000"/>
            <a:ext cx="246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81647" y="5074866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2191" y="3282694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22700" y="469900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62948" y="4699000"/>
            <a:ext cx="1398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1020" algn="l"/>
                <a:tab pos="1107440" algn="l"/>
              </a:tabLst>
            </a:pPr>
            <a:r>
              <a:rPr sz="1600" i="1" dirty="0">
                <a:latin typeface="Trebuchet MS"/>
                <a:cs typeface="Trebuchet MS"/>
              </a:rPr>
              <a:t>he	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	me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64743" y="4699000"/>
            <a:ext cx="8509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0250" algn="l"/>
              </a:tabLst>
            </a:pPr>
            <a:r>
              <a:rPr sz="1600" i="1" spc="-5" dirty="0">
                <a:latin typeface="Trebuchet MS"/>
                <a:cs typeface="Trebuchet MS"/>
              </a:rPr>
              <a:t>wi</a:t>
            </a:r>
            <a:r>
              <a:rPr sz="1600" i="1" dirty="0">
                <a:latin typeface="Trebuchet MS"/>
                <a:cs typeface="Trebuchet MS"/>
              </a:rPr>
              <a:t>th	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18223" y="4699000"/>
            <a:ext cx="310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p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26424" y="4711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82254" y="4711700"/>
            <a:ext cx="132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17485" y="4711700"/>
            <a:ext cx="1316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140" algn="l"/>
              </a:tabLst>
            </a:pPr>
            <a:r>
              <a:rPr sz="1600" i="1" dirty="0">
                <a:latin typeface="Trebuchet MS"/>
                <a:cs typeface="Trebuchet MS"/>
              </a:rPr>
              <a:t>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25224" y="2273300"/>
            <a:ext cx="248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37383" y="2273300"/>
            <a:ext cx="1818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159" algn="l"/>
                <a:tab pos="1040765" algn="l"/>
                <a:tab pos="1697989" algn="l"/>
              </a:tabLst>
            </a:pPr>
            <a:r>
              <a:rPr sz="1600" i="1" dirty="0">
                <a:latin typeface="Trebuchet MS"/>
                <a:cs typeface="Trebuchet MS"/>
              </a:rPr>
              <a:t>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	me	w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th	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19307" y="2273300"/>
            <a:ext cx="11309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1655" algn="l"/>
              </a:tabLst>
            </a:pPr>
            <a:r>
              <a:rPr sz="1600" i="1" dirty="0">
                <a:latin typeface="Trebuchet MS"/>
                <a:cs typeface="Trebuchet MS"/>
              </a:rPr>
              <a:t>p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e	</a:t>
            </a:r>
            <a:r>
              <a:rPr sz="1600" i="1" spc="-5" dirty="0">
                <a:latin typeface="Trebuchet MS"/>
                <a:cs typeface="Trebuchet MS"/>
              </a:rPr>
              <a:t>&lt;E</a:t>
            </a:r>
            <a:r>
              <a:rPr sz="1600" i="1" dirty="0">
                <a:latin typeface="Trebuchet MS"/>
                <a:cs typeface="Trebuchet MS"/>
              </a:rPr>
              <a:t>ND&gt;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64612" y="30099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84464" y="1923969"/>
            <a:ext cx="4098290" cy="271145"/>
          </a:xfrm>
          <a:custGeom>
            <a:avLst/>
            <a:gdLst/>
            <a:ahLst/>
            <a:cxnLst/>
            <a:rect l="l" t="t" r="r" b="b"/>
            <a:pathLst>
              <a:path w="4098290" h="271144">
                <a:moveTo>
                  <a:pt x="0" y="271030"/>
                </a:moveTo>
                <a:lnTo>
                  <a:pt x="8334" y="218282"/>
                </a:lnTo>
                <a:lnTo>
                  <a:pt x="31062" y="175206"/>
                </a:lnTo>
                <a:lnTo>
                  <a:pt x="64772" y="146164"/>
                </a:lnTo>
                <a:lnTo>
                  <a:pt x="106053" y="135514"/>
                </a:lnTo>
                <a:lnTo>
                  <a:pt x="1942918" y="135515"/>
                </a:lnTo>
                <a:lnTo>
                  <a:pt x="1984199" y="124866"/>
                </a:lnTo>
                <a:lnTo>
                  <a:pt x="2017909" y="95824"/>
                </a:lnTo>
                <a:lnTo>
                  <a:pt x="2040638" y="52748"/>
                </a:lnTo>
                <a:lnTo>
                  <a:pt x="2048972" y="0"/>
                </a:lnTo>
                <a:lnTo>
                  <a:pt x="2057306" y="52748"/>
                </a:lnTo>
                <a:lnTo>
                  <a:pt x="2080035" y="95824"/>
                </a:lnTo>
                <a:lnTo>
                  <a:pt x="2113746" y="124866"/>
                </a:lnTo>
                <a:lnTo>
                  <a:pt x="2155027" y="135515"/>
                </a:lnTo>
                <a:lnTo>
                  <a:pt x="3991891" y="135515"/>
                </a:lnTo>
                <a:lnTo>
                  <a:pt x="4033172" y="146165"/>
                </a:lnTo>
                <a:lnTo>
                  <a:pt x="4066883" y="175207"/>
                </a:lnTo>
                <a:lnTo>
                  <a:pt x="4089611" y="218283"/>
                </a:lnTo>
                <a:lnTo>
                  <a:pt x="4097945" y="27103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00100" y="990600"/>
            <a:ext cx="6627495" cy="8712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4865370" indent="762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FF8700"/>
                </a:solidFill>
                <a:latin typeface="Trebuchet MS"/>
                <a:cs typeface="Trebuchet MS"/>
              </a:rPr>
              <a:t>Encoding </a:t>
            </a:r>
            <a:r>
              <a:rPr sz="1800" dirty="0">
                <a:solidFill>
                  <a:srgbClr val="FF8700"/>
                </a:solidFill>
                <a:latin typeface="Trebuchet MS"/>
                <a:cs typeface="Trebuchet MS"/>
              </a:rPr>
              <a:t>of the  source</a:t>
            </a:r>
            <a:r>
              <a:rPr sz="1800" spc="-60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8700"/>
                </a:solidFill>
                <a:latin typeface="Trebuchet MS"/>
                <a:cs typeface="Trebuchet MS"/>
              </a:rPr>
              <a:t>sentence.</a:t>
            </a:r>
            <a:endParaRPr sz="1800">
              <a:latin typeface="Trebuchet MS"/>
              <a:cs typeface="Trebuchet MS"/>
            </a:endParaRPr>
          </a:p>
          <a:p>
            <a:pPr marL="4064000">
              <a:lnSpc>
                <a:spcPct val="100000"/>
              </a:lnSpc>
              <a:spcBef>
                <a:spcPts val="180"/>
              </a:spcBef>
            </a:pPr>
            <a:r>
              <a:rPr sz="1800" spc="-40" dirty="0">
                <a:latin typeface="Trebuchet MS"/>
                <a:cs typeface="Trebuchet MS"/>
              </a:rPr>
              <a:t>Target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(output)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612413" y="330550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541550" y="5862282"/>
            <a:ext cx="3659504" cy="386715"/>
          </a:xfrm>
          <a:prstGeom prst="rect">
            <a:avLst/>
          </a:prstGeom>
          <a:ln w="28575">
            <a:solidFill>
              <a:srgbClr val="3A87FF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340"/>
              </a:spcBef>
            </a:pPr>
            <a:r>
              <a:rPr sz="1800" b="1" dirty="0">
                <a:solidFill>
                  <a:srgbClr val="3A87FF"/>
                </a:solidFill>
                <a:latin typeface="Trebuchet MS"/>
                <a:cs typeface="Trebuchet MS"/>
              </a:rPr>
              <a:t>Problems with this</a:t>
            </a:r>
            <a:r>
              <a:rPr sz="1800" b="1" spc="-7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1800" b="1" dirty="0">
                <a:solidFill>
                  <a:srgbClr val="3A87FF"/>
                </a:solidFill>
                <a:latin typeface="Trebuchet MS"/>
                <a:cs typeface="Trebuchet MS"/>
              </a:rPr>
              <a:t>architecture?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669101" y="1601604"/>
            <a:ext cx="894715" cy="1502410"/>
            <a:chOff x="1669101" y="1601604"/>
            <a:chExt cx="894715" cy="1502410"/>
          </a:xfrm>
        </p:grpSpPr>
        <p:sp>
          <p:nvSpPr>
            <p:cNvPr id="35" name="object 35"/>
            <p:cNvSpPr/>
            <p:nvPr/>
          </p:nvSpPr>
          <p:spPr>
            <a:xfrm>
              <a:off x="1688151" y="1620654"/>
              <a:ext cx="812800" cy="1376680"/>
            </a:xfrm>
            <a:custGeom>
              <a:avLst/>
              <a:gdLst/>
              <a:ahLst/>
              <a:cxnLst/>
              <a:rect l="l" t="t" r="r" b="b"/>
              <a:pathLst>
                <a:path w="812800" h="1376680">
                  <a:moveTo>
                    <a:pt x="0" y="0"/>
                  </a:moveTo>
                  <a:lnTo>
                    <a:pt x="802677" y="1359794"/>
                  </a:lnTo>
                  <a:lnTo>
                    <a:pt x="812361" y="1376199"/>
                  </a:lnTo>
                </a:path>
              </a:pathLst>
            </a:custGeom>
            <a:ln w="38100">
              <a:solidFill>
                <a:srgbClr val="FF8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50933" y="2969964"/>
              <a:ext cx="113030" cy="134620"/>
            </a:xfrm>
            <a:custGeom>
              <a:avLst/>
              <a:gdLst/>
              <a:ahLst/>
              <a:cxnLst/>
              <a:rect l="l" t="t" r="r" b="b"/>
              <a:pathLst>
                <a:path w="113030" h="134619">
                  <a:moveTo>
                    <a:pt x="103461" y="0"/>
                  </a:moveTo>
                  <a:lnTo>
                    <a:pt x="0" y="61071"/>
                  </a:lnTo>
                  <a:lnTo>
                    <a:pt x="112803" y="133997"/>
                  </a:lnTo>
                  <a:lnTo>
                    <a:pt x="103461" y="0"/>
                  </a:lnTo>
                  <a:close/>
                </a:path>
              </a:pathLst>
            </a:custGeom>
            <a:solidFill>
              <a:srgbClr val="FF8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99211"/>
            <a:ext cx="8399145" cy="474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spc="-5" dirty="0"/>
              <a:t>Sequence-to-sequence: the </a:t>
            </a:r>
            <a:r>
              <a:rPr sz="2950" spc="-10" dirty="0"/>
              <a:t>bottleneck</a:t>
            </a:r>
            <a:r>
              <a:rPr sz="2950" spc="-35" dirty="0"/>
              <a:t> </a:t>
            </a:r>
            <a:r>
              <a:rPr sz="2950" spc="-10" dirty="0"/>
              <a:t>problem</a:t>
            </a:r>
            <a:endParaRPr sz="2950"/>
          </a:p>
        </p:txBody>
      </p:sp>
      <p:grpSp>
        <p:nvGrpSpPr>
          <p:cNvPr id="3" name="object 3"/>
          <p:cNvGrpSpPr/>
          <p:nvPr/>
        </p:nvGrpSpPr>
        <p:grpSpPr>
          <a:xfrm>
            <a:off x="983303" y="2610143"/>
            <a:ext cx="7052945" cy="2071370"/>
            <a:chOff x="983303" y="2610143"/>
            <a:chExt cx="7052945" cy="2071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3348029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3516883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3685738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385459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3282694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4121134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824" y="4062206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367245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7469" y="3608583"/>
              <a:ext cx="125780" cy="1277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915" y="2610143"/>
              <a:ext cx="6444754" cy="206166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9352" y="3000181"/>
            <a:ext cx="290830" cy="1343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Encoder</a:t>
            </a:r>
            <a:r>
              <a:rPr sz="1800" spc="-5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7900" y="5334000"/>
            <a:ext cx="246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81647" y="5074866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2191" y="3282694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22700" y="4699000"/>
            <a:ext cx="124968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  <a:tabLst>
                <a:tab pos="1014094" algn="l"/>
              </a:tabLst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	he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sz="1600" i="1" spc="-5" dirty="0">
                <a:latin typeface="Trebuchet MS"/>
                <a:cs typeface="Trebuchet MS"/>
              </a:rPr>
              <a:t>pie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36307" y="4699000"/>
            <a:ext cx="286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86928" y="4699000"/>
            <a:ext cx="3035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me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93312" y="4699000"/>
            <a:ext cx="437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wi</a:t>
            </a:r>
            <a:r>
              <a:rPr sz="1600" i="1" dirty="0">
                <a:latin typeface="Trebuchet MS"/>
                <a:cs typeface="Trebuchet MS"/>
              </a:rPr>
              <a:t>th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95135" y="4699000"/>
            <a:ext cx="132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65200" y="4711700"/>
            <a:ext cx="71691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0960">
              <a:lnSpc>
                <a:spcPts val="1900"/>
              </a:lnSpc>
              <a:spcBef>
                <a:spcPts val="180"/>
              </a:spcBef>
            </a:pPr>
            <a:r>
              <a:rPr sz="1600" i="1" spc="-5" dirty="0">
                <a:latin typeface="Trebuchet MS"/>
                <a:cs typeface="Trebuchet MS"/>
              </a:rPr>
              <a:t>il  </a:t>
            </a:r>
            <a:r>
              <a:rPr sz="1600" i="1" dirty="0">
                <a:latin typeface="Trebuchet MS"/>
                <a:cs typeface="Trebuchet MS"/>
              </a:rPr>
              <a:t>enta</a:t>
            </a:r>
            <a:r>
              <a:rPr sz="1600" i="1" spc="-5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27151" y="4711700"/>
            <a:ext cx="132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84830" y="4711700"/>
            <a:ext cx="2692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m’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64000" y="2273300"/>
            <a:ext cx="60198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lnSpc>
                <a:spcPts val="191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he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ts val="1910"/>
              </a:lnSpc>
            </a:pPr>
            <a:r>
              <a:rPr sz="1600" i="1" dirty="0">
                <a:latin typeface="Trebuchet MS"/>
                <a:cs typeface="Trebuchet MS"/>
              </a:rPr>
              <a:t>&lt;</a:t>
            </a:r>
            <a:r>
              <a:rPr sz="1600" i="1" spc="-5" dirty="0">
                <a:latin typeface="Trebuchet MS"/>
                <a:cs typeface="Trebuchet MS"/>
              </a:rPr>
              <a:t>E</a:t>
            </a:r>
            <a:r>
              <a:rPr sz="1600" i="1" dirty="0">
                <a:latin typeface="Trebuchet MS"/>
                <a:cs typeface="Trebuchet MS"/>
              </a:rPr>
              <a:t>ND&gt;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37383" y="2273300"/>
            <a:ext cx="286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87982" y="2273300"/>
            <a:ext cx="3035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me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94422" y="2273300"/>
            <a:ext cx="437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w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th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96318" y="2273300"/>
            <a:ext cx="132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15221" y="2273300"/>
            <a:ext cx="310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p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64612" y="30099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51400" y="1562100"/>
            <a:ext cx="257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Trebuchet MS"/>
                <a:cs typeface="Trebuchet MS"/>
              </a:rPr>
              <a:t>Target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(output)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084464" y="1923969"/>
            <a:ext cx="4098290" cy="271145"/>
          </a:xfrm>
          <a:custGeom>
            <a:avLst/>
            <a:gdLst/>
            <a:ahLst/>
            <a:cxnLst/>
            <a:rect l="l" t="t" r="r" b="b"/>
            <a:pathLst>
              <a:path w="4098290" h="271144">
                <a:moveTo>
                  <a:pt x="0" y="271030"/>
                </a:moveTo>
                <a:lnTo>
                  <a:pt x="8334" y="218282"/>
                </a:lnTo>
                <a:lnTo>
                  <a:pt x="31062" y="175206"/>
                </a:lnTo>
                <a:lnTo>
                  <a:pt x="64772" y="146164"/>
                </a:lnTo>
                <a:lnTo>
                  <a:pt x="106053" y="135514"/>
                </a:lnTo>
                <a:lnTo>
                  <a:pt x="1942918" y="135515"/>
                </a:lnTo>
                <a:lnTo>
                  <a:pt x="1984199" y="124866"/>
                </a:lnTo>
                <a:lnTo>
                  <a:pt x="2017909" y="95824"/>
                </a:lnTo>
                <a:lnTo>
                  <a:pt x="2040638" y="52748"/>
                </a:lnTo>
                <a:lnTo>
                  <a:pt x="2048972" y="0"/>
                </a:lnTo>
                <a:lnTo>
                  <a:pt x="2057306" y="52748"/>
                </a:lnTo>
                <a:lnTo>
                  <a:pt x="2080035" y="95824"/>
                </a:lnTo>
                <a:lnTo>
                  <a:pt x="2113746" y="124866"/>
                </a:lnTo>
                <a:lnTo>
                  <a:pt x="2155027" y="135515"/>
                </a:lnTo>
                <a:lnTo>
                  <a:pt x="3991891" y="135515"/>
                </a:lnTo>
                <a:lnTo>
                  <a:pt x="4033172" y="146165"/>
                </a:lnTo>
                <a:lnTo>
                  <a:pt x="4066883" y="175207"/>
                </a:lnTo>
                <a:lnTo>
                  <a:pt x="4089611" y="218283"/>
                </a:lnTo>
                <a:lnTo>
                  <a:pt x="4097945" y="27103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12413" y="330550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1669101" y="2709599"/>
            <a:ext cx="1614805" cy="1486535"/>
            <a:chOff x="1669101" y="2709599"/>
            <a:chExt cx="1614805" cy="1486535"/>
          </a:xfrm>
        </p:grpSpPr>
        <p:sp>
          <p:nvSpPr>
            <p:cNvPr id="37" name="object 37"/>
            <p:cNvSpPr/>
            <p:nvPr/>
          </p:nvSpPr>
          <p:spPr>
            <a:xfrm>
              <a:off x="2623983" y="3103962"/>
              <a:ext cx="645795" cy="1077595"/>
            </a:xfrm>
            <a:custGeom>
              <a:avLst/>
              <a:gdLst/>
              <a:ahLst/>
              <a:cxnLst/>
              <a:rect l="l" t="t" r="r" b="b"/>
              <a:pathLst>
                <a:path w="645795" h="1077595">
                  <a:moveTo>
                    <a:pt x="0" y="0"/>
                  </a:moveTo>
                  <a:lnTo>
                    <a:pt x="645623" y="0"/>
                  </a:lnTo>
                  <a:lnTo>
                    <a:pt x="645623" y="1077451"/>
                  </a:lnTo>
                  <a:lnTo>
                    <a:pt x="0" y="107745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8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88151" y="2728649"/>
              <a:ext cx="761365" cy="326390"/>
            </a:xfrm>
            <a:custGeom>
              <a:avLst/>
              <a:gdLst/>
              <a:ahLst/>
              <a:cxnLst/>
              <a:rect l="l" t="t" r="r" b="b"/>
              <a:pathLst>
                <a:path w="761364" h="326389">
                  <a:moveTo>
                    <a:pt x="0" y="0"/>
                  </a:moveTo>
                  <a:lnTo>
                    <a:pt x="743760" y="318806"/>
                  </a:lnTo>
                  <a:lnTo>
                    <a:pt x="761269" y="326311"/>
                  </a:lnTo>
                </a:path>
              </a:pathLst>
            </a:custGeom>
            <a:ln w="38099">
              <a:solidFill>
                <a:srgbClr val="FF87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29645" y="3001416"/>
              <a:ext cx="134620" cy="110489"/>
            </a:xfrm>
            <a:custGeom>
              <a:avLst/>
              <a:gdLst/>
              <a:ahLst/>
              <a:cxnLst/>
              <a:rect l="l" t="t" r="r" b="b"/>
              <a:pathLst>
                <a:path w="134619" h="110489">
                  <a:moveTo>
                    <a:pt x="47332" y="0"/>
                  </a:moveTo>
                  <a:lnTo>
                    <a:pt x="0" y="110425"/>
                  </a:lnTo>
                  <a:lnTo>
                    <a:pt x="134090" y="102546"/>
                  </a:lnTo>
                  <a:lnTo>
                    <a:pt x="47332" y="0"/>
                  </a:lnTo>
                  <a:close/>
                </a:path>
              </a:pathLst>
            </a:custGeom>
            <a:solidFill>
              <a:srgbClr val="FF8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00100" y="990600"/>
            <a:ext cx="176720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762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FF8700"/>
                </a:solidFill>
                <a:latin typeface="Trebuchet MS"/>
                <a:cs typeface="Trebuchet MS"/>
              </a:rPr>
              <a:t>Encoding </a:t>
            </a:r>
            <a:r>
              <a:rPr sz="1800" dirty="0">
                <a:solidFill>
                  <a:srgbClr val="FF8700"/>
                </a:solidFill>
                <a:latin typeface="Trebuchet MS"/>
                <a:cs typeface="Trebuchet MS"/>
              </a:rPr>
              <a:t>of the  source</a:t>
            </a:r>
            <a:r>
              <a:rPr sz="1800" spc="-60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8700"/>
                </a:solidFill>
                <a:latin typeface="Trebuchet MS"/>
                <a:cs typeface="Trebuchet MS"/>
              </a:rPr>
              <a:t>sentence.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57</a:t>
            </a:fld>
            <a:endParaRPr dirty="0"/>
          </a:p>
        </p:txBody>
      </p:sp>
      <p:sp>
        <p:nvSpPr>
          <p:cNvPr id="41" name="object 41"/>
          <p:cNvSpPr txBox="1"/>
          <p:nvPr/>
        </p:nvSpPr>
        <p:spPr>
          <a:xfrm>
            <a:off x="393700" y="1524000"/>
            <a:ext cx="2580005" cy="10998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065" marR="5080" algn="ctr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solidFill>
                  <a:srgbClr val="FF8700"/>
                </a:solidFill>
                <a:latin typeface="Trebuchet MS"/>
                <a:cs typeface="Trebuchet MS"/>
              </a:rPr>
              <a:t>This needs to </a:t>
            </a:r>
            <a:r>
              <a:rPr sz="1800" spc="-5" dirty="0">
                <a:solidFill>
                  <a:srgbClr val="FF8700"/>
                </a:solidFill>
                <a:latin typeface="Trebuchet MS"/>
                <a:cs typeface="Trebuchet MS"/>
              </a:rPr>
              <a:t>capture</a:t>
            </a:r>
            <a:r>
              <a:rPr sz="1800" spc="-80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1800" i="1" spc="-5" dirty="0">
                <a:solidFill>
                  <a:srgbClr val="FF8700"/>
                </a:solidFill>
                <a:latin typeface="Trebuchet MS"/>
                <a:cs typeface="Trebuchet MS"/>
              </a:rPr>
              <a:t>all  information </a:t>
            </a:r>
            <a:r>
              <a:rPr sz="1800" spc="-5" dirty="0">
                <a:solidFill>
                  <a:srgbClr val="FF8700"/>
                </a:solidFill>
                <a:latin typeface="Trebuchet MS"/>
                <a:cs typeface="Trebuchet MS"/>
              </a:rPr>
              <a:t>about the  </a:t>
            </a:r>
            <a:r>
              <a:rPr sz="1800" dirty="0">
                <a:solidFill>
                  <a:srgbClr val="FF8700"/>
                </a:solidFill>
                <a:latin typeface="Trebuchet MS"/>
                <a:cs typeface="Trebuchet MS"/>
              </a:rPr>
              <a:t>source</a:t>
            </a:r>
            <a:r>
              <a:rPr sz="1800" spc="-5" dirty="0">
                <a:solidFill>
                  <a:srgbClr val="FF8700"/>
                </a:solidFill>
                <a:latin typeface="Trebuchet MS"/>
                <a:cs typeface="Trebuchet MS"/>
              </a:rPr>
              <a:t> sentence.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2039"/>
              </a:lnSpc>
            </a:pPr>
            <a:r>
              <a:rPr sz="1800" spc="-5" dirty="0">
                <a:solidFill>
                  <a:srgbClr val="FF8700"/>
                </a:solidFill>
                <a:latin typeface="Trebuchet MS"/>
                <a:cs typeface="Trebuchet MS"/>
              </a:rPr>
              <a:t>Information</a:t>
            </a:r>
            <a:r>
              <a:rPr sz="1800" spc="-25" dirty="0">
                <a:solidFill>
                  <a:srgbClr val="FF870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FF8700"/>
                </a:solidFill>
                <a:latin typeface="Trebuchet MS"/>
                <a:cs typeface="Trebuchet MS"/>
              </a:rPr>
              <a:t>bottleneck!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18307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Attention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8354695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BB57BE"/>
                </a:solidFill>
                <a:latin typeface="Trebuchet MS"/>
                <a:cs typeface="Trebuchet MS"/>
              </a:rPr>
              <a:t>Attention </a:t>
            </a:r>
            <a:r>
              <a:rPr sz="2400" spc="-5" dirty="0">
                <a:latin typeface="Trebuchet MS"/>
                <a:cs typeface="Trebuchet MS"/>
              </a:rPr>
              <a:t>provides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solution to the bottleneck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problem.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CC0000"/>
              </a:buClr>
              <a:buFont typeface="Times New Roman"/>
              <a:buChar char="•"/>
            </a:pPr>
            <a:endParaRPr sz="35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8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Core idea</a:t>
            </a:r>
            <a:r>
              <a:rPr sz="2400" spc="-5" dirty="0">
                <a:latin typeface="Trebuchet MS"/>
                <a:cs typeface="Trebuchet MS"/>
              </a:rPr>
              <a:t>: on each </a:t>
            </a:r>
            <a:r>
              <a:rPr sz="2400" dirty="0">
                <a:latin typeface="Trebuchet MS"/>
                <a:cs typeface="Trebuchet MS"/>
              </a:rPr>
              <a:t>step </a:t>
            </a:r>
            <a:r>
              <a:rPr sz="2400" spc="-5" dirty="0">
                <a:latin typeface="Trebuchet MS"/>
                <a:cs typeface="Trebuchet MS"/>
              </a:rPr>
              <a:t>of the </a:t>
            </a:r>
            <a:r>
              <a:rPr sz="2400" spc="-45" dirty="0">
                <a:latin typeface="Trebuchet MS"/>
                <a:cs typeface="Trebuchet MS"/>
              </a:rPr>
              <a:t>decoder, </a:t>
            </a:r>
            <a:r>
              <a:rPr sz="2400" spc="-5" dirty="0">
                <a:latin typeface="Trebuchet MS"/>
                <a:cs typeface="Trebuchet MS"/>
              </a:rPr>
              <a:t>use </a:t>
            </a: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direct  connection to the encoder </a:t>
            </a:r>
            <a:r>
              <a:rPr sz="2400" spc="-5" dirty="0">
                <a:latin typeface="Trebuchet MS"/>
                <a:cs typeface="Trebuchet MS"/>
              </a:rPr>
              <a:t>to </a:t>
            </a: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focus on </a:t>
            </a:r>
            <a:r>
              <a:rPr sz="2400" i="1" dirty="0">
                <a:solidFill>
                  <a:srgbClr val="BB57BE"/>
                </a:solidFill>
                <a:latin typeface="Trebuchet MS"/>
                <a:cs typeface="Trebuchet MS"/>
              </a:rPr>
              <a:t>a </a:t>
            </a: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particular part </a:t>
            </a:r>
            <a:r>
              <a:rPr sz="2400" dirty="0">
                <a:latin typeface="Trebuchet MS"/>
                <a:cs typeface="Trebuchet MS"/>
              </a:rPr>
              <a:t>of  </a:t>
            </a:r>
            <a:r>
              <a:rPr sz="2400" spc="-5" dirty="0">
                <a:latin typeface="Trebuchet MS"/>
                <a:cs typeface="Trebuchet MS"/>
              </a:rPr>
              <a:t>the source sequence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5245100"/>
            <a:ext cx="8457565" cy="7467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59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First </a:t>
            </a:r>
            <a:r>
              <a:rPr sz="2400" spc="-5" dirty="0">
                <a:latin typeface="Trebuchet MS"/>
                <a:cs typeface="Trebuchet MS"/>
              </a:rPr>
              <a:t>we will show via diagram </a:t>
            </a:r>
            <a:r>
              <a:rPr sz="2400" dirty="0">
                <a:latin typeface="Trebuchet MS"/>
                <a:cs typeface="Trebuchet MS"/>
              </a:rPr>
              <a:t>(no </a:t>
            </a:r>
            <a:r>
              <a:rPr sz="2400" spc="-5" dirty="0">
                <a:latin typeface="Trebuchet MS"/>
                <a:cs typeface="Trebuchet MS"/>
              </a:rPr>
              <a:t>equations), </a:t>
            </a:r>
            <a:r>
              <a:rPr sz="2400" dirty="0">
                <a:latin typeface="Trebuchet MS"/>
                <a:cs typeface="Trebuchet MS"/>
              </a:rPr>
              <a:t>then </a:t>
            </a:r>
            <a:r>
              <a:rPr sz="2400" spc="-5" dirty="0">
                <a:latin typeface="Trebuchet MS"/>
                <a:cs typeface="Trebuchet MS"/>
              </a:rPr>
              <a:t>we will  </a:t>
            </a:r>
            <a:r>
              <a:rPr sz="2400" dirty="0">
                <a:latin typeface="Trebuchet MS"/>
                <a:cs typeface="Trebuchet MS"/>
              </a:rPr>
              <a:t>show </a:t>
            </a:r>
            <a:r>
              <a:rPr sz="2400" spc="-5" dirty="0">
                <a:latin typeface="Trebuchet MS"/>
                <a:cs typeface="Trebuchet MS"/>
              </a:rPr>
              <a:t>with equations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7004" y="3175340"/>
            <a:ext cx="2074571" cy="157316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dirty="0"/>
              <a:t>58</a:t>
            </a:fld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83303" y="2011728"/>
            <a:ext cx="3402965" cy="3679825"/>
            <a:chOff x="983303" y="2011728"/>
            <a:chExt cx="3402965" cy="3679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09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5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4283981"/>
              <a:ext cx="2795294" cy="14015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25691" y="3686337"/>
              <a:ext cx="6985" cy="615950"/>
            </a:xfrm>
            <a:custGeom>
              <a:avLst/>
              <a:gdLst/>
              <a:ahLst/>
              <a:cxnLst/>
              <a:rect l="l" t="t" r="r" b="b"/>
              <a:pathLst>
                <a:path w="6984" h="615950">
                  <a:moveTo>
                    <a:pt x="0" y="615938"/>
                  </a:moveTo>
                  <a:lnTo>
                    <a:pt x="6301" y="9524"/>
                  </a:lnTo>
                  <a:lnTo>
                    <a:pt x="6400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894" y="3511595"/>
              <a:ext cx="131620" cy="24209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30032" y="3624614"/>
              <a:ext cx="3014345" cy="669290"/>
            </a:xfrm>
            <a:custGeom>
              <a:avLst/>
              <a:gdLst/>
              <a:ahLst/>
              <a:cxnLst/>
              <a:rect l="l" t="t" r="r" b="b"/>
              <a:pathLst>
                <a:path w="3014345" h="669289">
                  <a:moveTo>
                    <a:pt x="3013789" y="668891"/>
                  </a:moveTo>
                  <a:lnTo>
                    <a:pt x="9298" y="2063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2504" y="3573268"/>
              <a:ext cx="133302" cy="1247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80505" y="2021253"/>
              <a:ext cx="1186815" cy="1442085"/>
            </a:xfrm>
            <a:custGeom>
              <a:avLst/>
              <a:gdLst/>
              <a:ahLst/>
              <a:cxnLst/>
              <a:rect l="l" t="t" r="r" b="b"/>
              <a:pathLst>
                <a:path w="1186814" h="1442085">
                  <a:moveTo>
                    <a:pt x="1186437" y="0"/>
                  </a:moveTo>
                  <a:lnTo>
                    <a:pt x="6052" y="1434427"/>
                  </a:lnTo>
                  <a:lnTo>
                    <a:pt x="0" y="1441782"/>
                  </a:lnTo>
                </a:path>
              </a:pathLst>
            </a:custGeom>
            <a:ln w="19050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32705" y="3443748"/>
              <a:ext cx="73025" cy="77470"/>
            </a:xfrm>
            <a:custGeom>
              <a:avLst/>
              <a:gdLst/>
              <a:ahLst/>
              <a:cxnLst/>
              <a:rect l="l" t="t" r="r" b="b"/>
              <a:pathLst>
                <a:path w="73025" h="77470">
                  <a:moveTo>
                    <a:pt x="17700" y="0"/>
                  </a:moveTo>
                  <a:lnTo>
                    <a:pt x="0" y="77373"/>
                  </a:lnTo>
                  <a:lnTo>
                    <a:pt x="72519" y="45110"/>
                  </a:lnTo>
                  <a:lnTo>
                    <a:pt x="17700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822700" y="571500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6424" y="5727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43479" y="5727700"/>
            <a:ext cx="1790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6409" algn="l"/>
                <a:tab pos="1085850" algn="l"/>
              </a:tabLst>
            </a:pPr>
            <a:r>
              <a:rPr sz="1600" i="1" dirty="0">
                <a:latin typeface="Trebuchet MS"/>
                <a:cs typeface="Trebuchet MS"/>
              </a:rPr>
              <a:t>a	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52" y="3120013"/>
            <a:ext cx="557530" cy="995044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77800" marR="5080" indent="-1651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ttent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ion 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9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8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7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52600" y="1676400"/>
            <a:ext cx="1229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dot</a:t>
            </a:r>
            <a:r>
              <a:rPr sz="1800" spc="-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product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77900" y="6363952"/>
            <a:ext cx="246888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59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6270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1950s: Early </a:t>
            </a:r>
            <a:r>
              <a:rPr sz="3200" spc="-5" dirty="0"/>
              <a:t>Machine</a:t>
            </a:r>
            <a:r>
              <a:rPr sz="3200" spc="-120" dirty="0"/>
              <a:t> </a:t>
            </a:r>
            <a:r>
              <a:rPr sz="3200" spc="-45" dirty="0"/>
              <a:t>Translation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04900"/>
            <a:ext cx="4359910" cy="19024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379095">
              <a:lnSpc>
                <a:spcPts val="2800"/>
              </a:lnSpc>
              <a:spcBef>
                <a:spcPts val="260"/>
              </a:spcBef>
            </a:pPr>
            <a:r>
              <a:rPr sz="2400" spc="-5" dirty="0">
                <a:latin typeface="Trebuchet MS"/>
                <a:cs typeface="Trebuchet MS"/>
              </a:rPr>
              <a:t>Machine </a:t>
            </a:r>
            <a:r>
              <a:rPr sz="2400" spc="-30" dirty="0">
                <a:latin typeface="Trebuchet MS"/>
                <a:cs typeface="Trebuchet MS"/>
              </a:rPr>
              <a:t>Translation </a:t>
            </a:r>
            <a:r>
              <a:rPr sz="2400" spc="-5" dirty="0">
                <a:latin typeface="Trebuchet MS"/>
                <a:cs typeface="Trebuchet MS"/>
              </a:rPr>
              <a:t>research  began </a:t>
            </a:r>
            <a:r>
              <a:rPr sz="2400" dirty="0">
                <a:latin typeface="Trebuchet MS"/>
                <a:cs typeface="Trebuchet MS"/>
              </a:rPr>
              <a:t>in the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early</a:t>
            </a:r>
            <a:r>
              <a:rPr sz="2400" spc="-3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BB57BE"/>
                </a:solidFill>
                <a:latin typeface="Trebuchet MS"/>
                <a:cs typeface="Trebuchet MS"/>
              </a:rPr>
              <a:t>1950s</a:t>
            </a:r>
            <a:r>
              <a:rPr sz="240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8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Trebuchet MS"/>
                <a:cs typeface="Trebuchet MS"/>
              </a:rPr>
              <a:t>Russian </a:t>
            </a:r>
            <a:r>
              <a:rPr sz="2400" dirty="0">
                <a:latin typeface="Century Gothic"/>
                <a:cs typeface="Century Gothic"/>
              </a:rPr>
              <a:t>→ </a:t>
            </a:r>
            <a:r>
              <a:rPr sz="2400" spc="-5" dirty="0">
                <a:latin typeface="Trebuchet MS"/>
                <a:cs typeface="Trebuchet MS"/>
              </a:rPr>
              <a:t>English  (motivated by the Cold</a:t>
            </a:r>
            <a:r>
              <a:rPr sz="2400" spc="-5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War!)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889500"/>
            <a:ext cx="13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CC0000"/>
                </a:solidFill>
                <a:latin typeface="Times New Roman"/>
                <a:cs typeface="Times New Roman"/>
              </a:rPr>
              <a:t>•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800" y="4902200"/>
            <a:ext cx="6819900" cy="11023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59"/>
              </a:spcBef>
            </a:pPr>
            <a:r>
              <a:rPr sz="2400" dirty="0">
                <a:latin typeface="Trebuchet MS"/>
                <a:cs typeface="Trebuchet MS"/>
              </a:rPr>
              <a:t>Systems </a:t>
            </a:r>
            <a:r>
              <a:rPr sz="2400" spc="-5" dirty="0">
                <a:latin typeface="Trebuchet MS"/>
                <a:cs typeface="Trebuchet MS"/>
              </a:rPr>
              <a:t>were mostly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rule-based</a:t>
            </a:r>
            <a:r>
              <a:rPr sz="2400" spc="-5" dirty="0">
                <a:latin typeface="Trebuchet MS"/>
                <a:cs typeface="Trebuchet MS"/>
              </a:rPr>
              <a:t>, </a:t>
            </a:r>
            <a:r>
              <a:rPr sz="2400" dirty="0">
                <a:latin typeface="Trebuchet MS"/>
                <a:cs typeface="Trebuchet MS"/>
              </a:rPr>
              <a:t>using a </a:t>
            </a:r>
            <a:r>
              <a:rPr sz="2400" spc="-5" dirty="0">
                <a:latin typeface="Trebuchet MS"/>
                <a:cs typeface="Trebuchet MS"/>
              </a:rPr>
              <a:t>bilingual  dictionary </a:t>
            </a:r>
            <a:r>
              <a:rPr sz="2400" dirty="0">
                <a:latin typeface="Trebuchet MS"/>
                <a:cs typeface="Trebuchet MS"/>
              </a:rPr>
              <a:t>to map </a:t>
            </a:r>
            <a:r>
              <a:rPr sz="2400" spc="-10" dirty="0">
                <a:latin typeface="Trebuchet MS"/>
                <a:cs typeface="Trebuchet MS"/>
              </a:rPr>
              <a:t>Russian </a:t>
            </a:r>
            <a:r>
              <a:rPr sz="2400" spc="-5" dirty="0">
                <a:latin typeface="Trebuchet MS"/>
                <a:cs typeface="Trebuchet MS"/>
              </a:rPr>
              <a:t>words </a:t>
            </a:r>
            <a:r>
              <a:rPr sz="2400" dirty="0">
                <a:latin typeface="Trebuchet MS"/>
                <a:cs typeface="Trebuchet MS"/>
              </a:rPr>
              <a:t>to their </a:t>
            </a:r>
            <a:r>
              <a:rPr sz="2400" spc="-5" dirty="0">
                <a:latin typeface="Trebuchet MS"/>
                <a:cs typeface="Trebuchet MS"/>
              </a:rPr>
              <a:t>English  counterparts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78745" y="1092200"/>
            <a:ext cx="3558508" cy="267194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054600" y="3784600"/>
            <a:ext cx="3615054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sz="1800" b="1" dirty="0">
                <a:latin typeface="Trebuchet MS"/>
                <a:cs typeface="Trebuchet MS"/>
              </a:rPr>
              <a:t>1 </a:t>
            </a:r>
            <a:r>
              <a:rPr sz="1800" b="1" spc="-5" dirty="0">
                <a:latin typeface="Trebuchet MS"/>
                <a:cs typeface="Trebuchet MS"/>
              </a:rPr>
              <a:t>minute </a:t>
            </a:r>
            <a:r>
              <a:rPr sz="1800" b="1" spc="10" dirty="0">
                <a:latin typeface="Trebuchet MS"/>
                <a:cs typeface="Trebuchet MS"/>
              </a:rPr>
              <a:t>video </a:t>
            </a:r>
            <a:r>
              <a:rPr sz="1800" b="1" spc="-5" dirty="0">
                <a:latin typeface="Trebuchet MS"/>
                <a:cs typeface="Trebuchet MS"/>
              </a:rPr>
              <a:t>showing 1954</a:t>
            </a:r>
            <a:r>
              <a:rPr sz="1800" b="1" spc="-40" dirty="0">
                <a:latin typeface="Trebuchet MS"/>
                <a:cs typeface="Trebuchet MS"/>
              </a:rPr>
              <a:t> </a:t>
            </a:r>
            <a:r>
              <a:rPr sz="1800" b="1" spc="-70" dirty="0">
                <a:latin typeface="Trebuchet MS"/>
                <a:cs typeface="Trebuchet MS"/>
              </a:rPr>
              <a:t>MT:</a:t>
            </a:r>
            <a:endParaRPr sz="1800">
              <a:latin typeface="Trebuchet MS"/>
              <a:cs typeface="Trebuchet MS"/>
            </a:endParaRPr>
          </a:p>
          <a:p>
            <a:pPr marR="3175" algn="ctr">
              <a:lnSpc>
                <a:spcPts val="2130"/>
              </a:lnSpc>
            </a:pPr>
            <a:r>
              <a:rPr sz="1800" u="heavy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https://youtu.be/K-HfpsHPmvw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500" y="6411652"/>
            <a:ext cx="169545" cy="2451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fld id="{81D60167-4931-47E6-BA6A-407CBD079E47}" type="slidenum">
              <a:rPr sz="1400" dirty="0">
                <a:latin typeface="Trebuchet MS"/>
                <a:cs typeface="Trebuchet MS"/>
              </a:rPr>
              <a:t>6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83303" y="2000535"/>
            <a:ext cx="3402965" cy="3691254"/>
            <a:chOff x="983303" y="2000535"/>
            <a:chExt cx="3402965" cy="36912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10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3511596"/>
              <a:ext cx="2795294" cy="21738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50560" y="3624481"/>
              <a:ext cx="2251075" cy="996315"/>
            </a:xfrm>
            <a:custGeom>
              <a:avLst/>
              <a:gdLst/>
              <a:ahLst/>
              <a:cxnLst/>
              <a:rect l="l" t="t" r="r" b="b"/>
              <a:pathLst>
                <a:path w="2251075" h="996314">
                  <a:moveTo>
                    <a:pt x="2250870" y="995789"/>
                  </a:moveTo>
                  <a:lnTo>
                    <a:pt x="8727" y="386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6671" y="3586619"/>
              <a:ext cx="134651" cy="1181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28196" y="3695862"/>
              <a:ext cx="3810" cy="596900"/>
            </a:xfrm>
            <a:custGeom>
              <a:avLst/>
              <a:gdLst/>
              <a:ahLst/>
              <a:cxnLst/>
              <a:rect l="l" t="t" r="r" b="b"/>
              <a:pathLst>
                <a:path w="3809" h="596900">
                  <a:moveTo>
                    <a:pt x="1872" y="-9525"/>
                  </a:moveTo>
                  <a:lnTo>
                    <a:pt x="1872" y="606413"/>
                  </a:lnTo>
                </a:path>
              </a:pathLst>
            </a:custGeom>
            <a:ln w="2279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94" y="3511596"/>
              <a:ext cx="131620" cy="25142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49761" y="3615992"/>
              <a:ext cx="2851785" cy="1016635"/>
            </a:xfrm>
            <a:custGeom>
              <a:avLst/>
              <a:gdLst/>
              <a:ahLst/>
              <a:cxnLst/>
              <a:rect l="l" t="t" r="r" b="b"/>
              <a:pathLst>
                <a:path w="2851785" h="1016635">
                  <a:moveTo>
                    <a:pt x="2851670" y="1016513"/>
                  </a:moveTo>
                  <a:lnTo>
                    <a:pt x="8987" y="320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4255" y="3572885"/>
              <a:ext cx="134765" cy="1210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83996" y="2010060"/>
              <a:ext cx="518795" cy="1434465"/>
            </a:xfrm>
            <a:custGeom>
              <a:avLst/>
              <a:gdLst/>
              <a:ahLst/>
              <a:cxnLst/>
              <a:rect l="l" t="t" r="r" b="b"/>
              <a:pathLst>
                <a:path w="518794" h="1434464">
                  <a:moveTo>
                    <a:pt x="518242" y="0"/>
                  </a:moveTo>
                  <a:lnTo>
                    <a:pt x="3243" y="1425321"/>
                  </a:lnTo>
                  <a:lnTo>
                    <a:pt x="0" y="1434297"/>
                  </a:lnTo>
                </a:path>
              </a:pathLst>
            </a:custGeom>
            <a:ln w="19050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49174" y="3436277"/>
              <a:ext cx="67310" cy="79375"/>
            </a:xfrm>
            <a:custGeom>
              <a:avLst/>
              <a:gdLst/>
              <a:ahLst/>
              <a:cxnLst/>
              <a:rect l="l" t="t" r="r" b="b"/>
              <a:pathLst>
                <a:path w="67310" h="79375">
                  <a:moveTo>
                    <a:pt x="0" y="0"/>
                  </a:moveTo>
                  <a:lnTo>
                    <a:pt x="9258" y="78831"/>
                  </a:lnTo>
                  <a:lnTo>
                    <a:pt x="66767" y="24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22700" y="571500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6424" y="5727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43479" y="5727700"/>
            <a:ext cx="132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78709" y="5727700"/>
            <a:ext cx="12553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0545" algn="l"/>
              </a:tabLst>
            </a:pPr>
            <a:r>
              <a:rPr sz="1600" i="1" dirty="0">
                <a:latin typeface="Trebuchet MS"/>
                <a:cs typeface="Trebuchet MS"/>
              </a:rPr>
              <a:t>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52" y="3120013"/>
            <a:ext cx="557530" cy="995044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77800" marR="5080" indent="-1651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ttent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ion 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752600" y="1676400"/>
            <a:ext cx="1229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dot</a:t>
            </a:r>
            <a:r>
              <a:rPr sz="1800" spc="-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product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7900" y="6363952"/>
            <a:ext cx="246888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60</a:t>
            </a:fld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83303" y="2000535"/>
            <a:ext cx="3402965" cy="3691254"/>
            <a:chOff x="983303" y="2000535"/>
            <a:chExt cx="3402965" cy="36912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10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3511596"/>
              <a:ext cx="2795294" cy="21738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50560" y="3624481"/>
              <a:ext cx="2251075" cy="996315"/>
            </a:xfrm>
            <a:custGeom>
              <a:avLst/>
              <a:gdLst/>
              <a:ahLst/>
              <a:cxnLst/>
              <a:rect l="l" t="t" r="r" b="b"/>
              <a:pathLst>
                <a:path w="2251075" h="996314">
                  <a:moveTo>
                    <a:pt x="2250870" y="995789"/>
                  </a:moveTo>
                  <a:lnTo>
                    <a:pt x="8727" y="386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6671" y="3586619"/>
              <a:ext cx="134651" cy="1181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28196" y="3695862"/>
              <a:ext cx="3810" cy="596900"/>
            </a:xfrm>
            <a:custGeom>
              <a:avLst/>
              <a:gdLst/>
              <a:ahLst/>
              <a:cxnLst/>
              <a:rect l="l" t="t" r="r" b="b"/>
              <a:pathLst>
                <a:path w="3809" h="596900">
                  <a:moveTo>
                    <a:pt x="1872" y="-9525"/>
                  </a:moveTo>
                  <a:lnTo>
                    <a:pt x="1872" y="606413"/>
                  </a:lnTo>
                </a:path>
              </a:pathLst>
            </a:custGeom>
            <a:ln w="2279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94" y="3511596"/>
              <a:ext cx="131620" cy="25142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49761" y="3615992"/>
              <a:ext cx="2851785" cy="1016635"/>
            </a:xfrm>
            <a:custGeom>
              <a:avLst/>
              <a:gdLst/>
              <a:ahLst/>
              <a:cxnLst/>
              <a:rect l="l" t="t" r="r" b="b"/>
              <a:pathLst>
                <a:path w="2851785" h="1016635">
                  <a:moveTo>
                    <a:pt x="2851670" y="1016513"/>
                  </a:moveTo>
                  <a:lnTo>
                    <a:pt x="8987" y="320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4255" y="3572885"/>
              <a:ext cx="134765" cy="1210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343432" y="2010060"/>
              <a:ext cx="20955" cy="1426845"/>
            </a:xfrm>
            <a:custGeom>
              <a:avLst/>
              <a:gdLst/>
              <a:ahLst/>
              <a:cxnLst/>
              <a:rect l="l" t="t" r="r" b="b"/>
              <a:pathLst>
                <a:path w="20955" h="1426845">
                  <a:moveTo>
                    <a:pt x="20886" y="0"/>
                  </a:moveTo>
                  <a:lnTo>
                    <a:pt x="139" y="1416728"/>
                  </a:lnTo>
                  <a:lnTo>
                    <a:pt x="0" y="1426251"/>
                  </a:lnTo>
                </a:path>
              </a:pathLst>
            </a:custGeom>
            <a:ln w="19050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07878" y="3440026"/>
              <a:ext cx="71120" cy="71755"/>
            </a:xfrm>
            <a:custGeom>
              <a:avLst/>
              <a:gdLst/>
              <a:ahLst/>
              <a:cxnLst/>
              <a:rect l="l" t="t" r="r" b="b"/>
              <a:pathLst>
                <a:path w="71119" h="71754">
                  <a:moveTo>
                    <a:pt x="0" y="0"/>
                  </a:moveTo>
                  <a:lnTo>
                    <a:pt x="34452" y="71504"/>
                  </a:lnTo>
                  <a:lnTo>
                    <a:pt x="70985" y="1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22700" y="571500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6424" y="5727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43479" y="5727700"/>
            <a:ext cx="1790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6409" algn="l"/>
                <a:tab pos="1085850" algn="l"/>
              </a:tabLst>
            </a:pPr>
            <a:r>
              <a:rPr sz="1600" i="1" dirty="0">
                <a:latin typeface="Trebuchet MS"/>
                <a:cs typeface="Trebuchet MS"/>
              </a:rPr>
              <a:t>a	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52" y="3120013"/>
            <a:ext cx="557530" cy="995044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77800" marR="5080" indent="-1651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ttent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ion 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752600" y="1676400"/>
            <a:ext cx="1229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dot</a:t>
            </a:r>
            <a:r>
              <a:rPr sz="1800" spc="-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product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7900" y="6363952"/>
            <a:ext cx="246888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61</a:t>
            </a:fld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83303" y="2000535"/>
            <a:ext cx="3402965" cy="3691254"/>
            <a:chOff x="983303" y="2000535"/>
            <a:chExt cx="3402965" cy="36912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10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3511596"/>
              <a:ext cx="2795294" cy="21738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50560" y="3624481"/>
              <a:ext cx="2251075" cy="996315"/>
            </a:xfrm>
            <a:custGeom>
              <a:avLst/>
              <a:gdLst/>
              <a:ahLst/>
              <a:cxnLst/>
              <a:rect l="l" t="t" r="r" b="b"/>
              <a:pathLst>
                <a:path w="2251075" h="996314">
                  <a:moveTo>
                    <a:pt x="2250870" y="995789"/>
                  </a:moveTo>
                  <a:lnTo>
                    <a:pt x="8727" y="386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6671" y="3586619"/>
              <a:ext cx="134651" cy="1181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28196" y="3695862"/>
              <a:ext cx="3810" cy="596900"/>
            </a:xfrm>
            <a:custGeom>
              <a:avLst/>
              <a:gdLst/>
              <a:ahLst/>
              <a:cxnLst/>
              <a:rect l="l" t="t" r="r" b="b"/>
              <a:pathLst>
                <a:path w="3809" h="596900">
                  <a:moveTo>
                    <a:pt x="1872" y="-9525"/>
                  </a:moveTo>
                  <a:lnTo>
                    <a:pt x="1872" y="606413"/>
                  </a:lnTo>
                </a:path>
              </a:pathLst>
            </a:custGeom>
            <a:ln w="2279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94" y="3511596"/>
              <a:ext cx="131620" cy="25142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49761" y="3615992"/>
              <a:ext cx="2851785" cy="1016635"/>
            </a:xfrm>
            <a:custGeom>
              <a:avLst/>
              <a:gdLst/>
              <a:ahLst/>
              <a:cxnLst/>
              <a:rect l="l" t="t" r="r" b="b"/>
              <a:pathLst>
                <a:path w="2851785" h="1016635">
                  <a:moveTo>
                    <a:pt x="2851670" y="1016513"/>
                  </a:moveTo>
                  <a:lnTo>
                    <a:pt x="8987" y="320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4255" y="3572885"/>
              <a:ext cx="134765" cy="1210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426398" y="2010060"/>
              <a:ext cx="476250" cy="1433195"/>
            </a:xfrm>
            <a:custGeom>
              <a:avLst/>
              <a:gdLst/>
              <a:ahLst/>
              <a:cxnLst/>
              <a:rect l="l" t="t" r="r" b="b"/>
              <a:pathLst>
                <a:path w="476250" h="1433195">
                  <a:moveTo>
                    <a:pt x="0" y="0"/>
                  </a:moveTo>
                  <a:lnTo>
                    <a:pt x="472859" y="1424134"/>
                  </a:lnTo>
                  <a:lnTo>
                    <a:pt x="475866" y="1433192"/>
                  </a:lnTo>
                </a:path>
              </a:pathLst>
            </a:custGeom>
            <a:ln w="19050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69911" y="3436085"/>
              <a:ext cx="67945" cy="78740"/>
            </a:xfrm>
            <a:custGeom>
              <a:avLst/>
              <a:gdLst/>
              <a:ahLst/>
              <a:cxnLst/>
              <a:rect l="l" t="t" r="r" b="b"/>
              <a:pathLst>
                <a:path w="67944" h="78739">
                  <a:moveTo>
                    <a:pt x="67376" y="0"/>
                  </a:moveTo>
                  <a:lnTo>
                    <a:pt x="0" y="22371"/>
                  </a:lnTo>
                  <a:lnTo>
                    <a:pt x="56059" y="78562"/>
                  </a:lnTo>
                  <a:lnTo>
                    <a:pt x="67376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22700" y="571500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6424" y="5727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43479" y="5727700"/>
            <a:ext cx="1790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6409" algn="l"/>
                <a:tab pos="1085850" algn="l"/>
              </a:tabLst>
            </a:pPr>
            <a:r>
              <a:rPr sz="1600" i="1" dirty="0">
                <a:latin typeface="Trebuchet MS"/>
                <a:cs typeface="Trebuchet MS"/>
              </a:rPr>
              <a:t>a	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52" y="3120013"/>
            <a:ext cx="557530" cy="995044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177800" marR="5080" indent="-1651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ttent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ion 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752600" y="1676400"/>
            <a:ext cx="1229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dot</a:t>
            </a:r>
            <a:r>
              <a:rPr sz="1800" spc="-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BB57BE"/>
                </a:solidFill>
                <a:latin typeface="Trebuchet MS"/>
                <a:cs typeface="Trebuchet MS"/>
              </a:rPr>
              <a:t>product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7900" y="6363952"/>
            <a:ext cx="246888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62</a:t>
            </a:fld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78663" y="2282780"/>
            <a:ext cx="3408045" cy="3418204"/>
            <a:chOff x="978663" y="2282780"/>
            <a:chExt cx="3408045" cy="34182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10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3511596"/>
              <a:ext cx="2795294" cy="21738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50560" y="3624481"/>
              <a:ext cx="2251075" cy="996315"/>
            </a:xfrm>
            <a:custGeom>
              <a:avLst/>
              <a:gdLst/>
              <a:ahLst/>
              <a:cxnLst/>
              <a:rect l="l" t="t" r="r" b="b"/>
              <a:pathLst>
                <a:path w="2251075" h="996314">
                  <a:moveTo>
                    <a:pt x="2250870" y="995789"/>
                  </a:moveTo>
                  <a:lnTo>
                    <a:pt x="8727" y="386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6671" y="3586619"/>
              <a:ext cx="134651" cy="1181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28197" y="3695862"/>
              <a:ext cx="3810" cy="596900"/>
            </a:xfrm>
            <a:custGeom>
              <a:avLst/>
              <a:gdLst/>
              <a:ahLst/>
              <a:cxnLst/>
              <a:rect l="l" t="t" r="r" b="b"/>
              <a:pathLst>
                <a:path w="3809" h="596900">
                  <a:moveTo>
                    <a:pt x="1872" y="-9525"/>
                  </a:moveTo>
                  <a:lnTo>
                    <a:pt x="1872" y="606413"/>
                  </a:lnTo>
                </a:path>
              </a:pathLst>
            </a:custGeom>
            <a:ln w="2279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94" y="3511596"/>
              <a:ext cx="131620" cy="25142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49761" y="3615992"/>
              <a:ext cx="2851785" cy="1016635"/>
            </a:xfrm>
            <a:custGeom>
              <a:avLst/>
              <a:gdLst/>
              <a:ahLst/>
              <a:cxnLst/>
              <a:rect l="l" t="t" r="r" b="b"/>
              <a:pathLst>
                <a:path w="2851785" h="1016635">
                  <a:moveTo>
                    <a:pt x="2851670" y="1016513"/>
                  </a:moveTo>
                  <a:lnTo>
                    <a:pt x="8987" y="320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4255" y="3572885"/>
              <a:ext cx="134765" cy="1210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83426" y="2763543"/>
              <a:ext cx="2308860" cy="9525"/>
            </a:xfrm>
            <a:custGeom>
              <a:avLst/>
              <a:gdLst/>
              <a:ahLst/>
              <a:cxnLst/>
              <a:rect l="l" t="t" r="r" b="b"/>
              <a:pathLst>
                <a:path w="2308860" h="9525">
                  <a:moveTo>
                    <a:pt x="0" y="0"/>
                  </a:moveTo>
                  <a:lnTo>
                    <a:pt x="2308484" y="0"/>
                  </a:lnTo>
                </a:path>
                <a:path w="2308860" h="9525">
                  <a:moveTo>
                    <a:pt x="0" y="9525"/>
                  </a:moveTo>
                  <a:lnTo>
                    <a:pt x="2308484" y="9525"/>
                  </a:lnTo>
                </a:path>
              </a:pathLst>
            </a:custGeom>
            <a:ln w="9523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66886" y="2292305"/>
              <a:ext cx="136525" cy="476250"/>
            </a:xfrm>
            <a:custGeom>
              <a:avLst/>
              <a:gdLst/>
              <a:ahLst/>
              <a:cxnLst/>
              <a:rect l="l" t="t" r="r" b="b"/>
              <a:pathLst>
                <a:path w="136525" h="476250">
                  <a:moveTo>
                    <a:pt x="0" y="0"/>
                  </a:moveTo>
                  <a:lnTo>
                    <a:pt x="136163" y="0"/>
                  </a:lnTo>
                  <a:lnTo>
                    <a:pt x="136163" y="475999"/>
                  </a:lnTo>
                  <a:lnTo>
                    <a:pt x="0" y="475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6886" y="2292305"/>
              <a:ext cx="136525" cy="476250"/>
            </a:xfrm>
            <a:custGeom>
              <a:avLst/>
              <a:gdLst/>
              <a:ahLst/>
              <a:cxnLst/>
              <a:rect l="l" t="t" r="r" b="b"/>
              <a:pathLst>
                <a:path w="136525" h="476250">
                  <a:moveTo>
                    <a:pt x="0" y="0"/>
                  </a:moveTo>
                  <a:lnTo>
                    <a:pt x="136163" y="0"/>
                  </a:lnTo>
                  <a:lnTo>
                    <a:pt x="136163" y="476000"/>
                  </a:lnTo>
                  <a:lnTo>
                    <a:pt x="0" y="4760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70682" y="2713341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70682" y="2713341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74478" y="2713341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74478" y="2713341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78274" y="2713341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78274" y="2713341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822700" y="571500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9124" y="5727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56179" y="5727700"/>
            <a:ext cx="1790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6409" algn="l"/>
                <a:tab pos="1085850" algn="l"/>
              </a:tabLst>
            </a:pPr>
            <a:r>
              <a:rPr sz="1600" i="1" dirty="0">
                <a:latin typeface="Trebuchet MS"/>
                <a:cs typeface="Trebuchet MS"/>
              </a:rPr>
              <a:t>a	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67952" y="3289599"/>
            <a:ext cx="290830" cy="660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52" y="1964313"/>
            <a:ext cx="290830" cy="2150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  <a:tabLst>
                <a:tab pos="1167765" algn="l"/>
              </a:tabLst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Attention	Attention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210861" y="1398526"/>
            <a:ext cx="3402965" cy="1186815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62230" marR="358140">
              <a:lnSpc>
                <a:spcPts val="2100"/>
              </a:lnSpc>
              <a:spcBef>
                <a:spcPts val="505"/>
              </a:spcBef>
            </a:pP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On this decoder timestep,  we’re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mostly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focusing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on</a:t>
            </a:r>
            <a:r>
              <a:rPr sz="1800" spc="-3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the 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first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encoder hidden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state 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(</a:t>
            </a:r>
            <a:r>
              <a:rPr sz="1800" i="1" dirty="0">
                <a:solidFill>
                  <a:srgbClr val="7F7F7F"/>
                </a:solidFill>
                <a:latin typeface="Trebuchet MS"/>
                <a:cs typeface="Trebuchet MS"/>
              </a:rPr>
              <a:t>”he”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)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258556" y="1845904"/>
            <a:ext cx="967105" cy="484505"/>
            <a:chOff x="1258556" y="1845904"/>
            <a:chExt cx="967105" cy="484505"/>
          </a:xfrm>
        </p:grpSpPr>
        <p:sp>
          <p:nvSpPr>
            <p:cNvPr id="42" name="object 42"/>
            <p:cNvSpPr/>
            <p:nvPr/>
          </p:nvSpPr>
          <p:spPr>
            <a:xfrm>
              <a:off x="1348069" y="1860191"/>
              <a:ext cx="862965" cy="425450"/>
            </a:xfrm>
            <a:custGeom>
              <a:avLst/>
              <a:gdLst/>
              <a:ahLst/>
              <a:cxnLst/>
              <a:rect l="l" t="t" r="r" b="b"/>
              <a:pathLst>
                <a:path w="862964" h="425450">
                  <a:moveTo>
                    <a:pt x="862792" y="0"/>
                  </a:moveTo>
                  <a:lnTo>
                    <a:pt x="12814" y="419046"/>
                  </a:lnTo>
                  <a:lnTo>
                    <a:pt x="0" y="425364"/>
                  </a:lnTo>
                </a:path>
              </a:pathLst>
            </a:custGeom>
            <a:ln w="28574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58556" y="2244570"/>
              <a:ext cx="107314" cy="85725"/>
            </a:xfrm>
            <a:custGeom>
              <a:avLst/>
              <a:gdLst/>
              <a:ahLst/>
              <a:cxnLst/>
              <a:rect l="l" t="t" r="r" b="b"/>
              <a:pathLst>
                <a:path w="107315" h="85725">
                  <a:moveTo>
                    <a:pt x="64586" y="0"/>
                  </a:moveTo>
                  <a:lnTo>
                    <a:pt x="0" y="85116"/>
                  </a:lnTo>
                  <a:lnTo>
                    <a:pt x="106846" y="85716"/>
                  </a:lnTo>
                  <a:lnTo>
                    <a:pt x="64586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67952" y="1850185"/>
            <a:ext cx="290830" cy="12109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5293" y="2143111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4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9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8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7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195886" y="2758992"/>
            <a:ext cx="3145155" cy="920115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299720" marR="299720" algn="ctr">
              <a:lnSpc>
                <a:spcPts val="2100"/>
              </a:lnSpc>
              <a:spcBef>
                <a:spcPts val="495"/>
              </a:spcBef>
            </a:pPr>
            <a:r>
              <a:rPr sz="1800" spc="-60" dirty="0">
                <a:solidFill>
                  <a:srgbClr val="7F7F7F"/>
                </a:solidFill>
                <a:latin typeface="Trebuchet MS"/>
                <a:cs typeface="Trebuchet MS"/>
              </a:rPr>
              <a:t>Take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softmax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to turn the  scores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into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a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probability  distribution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423692" y="3035253"/>
            <a:ext cx="786765" cy="95885"/>
            <a:chOff x="3423692" y="3035253"/>
            <a:chExt cx="786765" cy="95885"/>
          </a:xfrm>
        </p:grpSpPr>
        <p:sp>
          <p:nvSpPr>
            <p:cNvPr id="48" name="object 48"/>
            <p:cNvSpPr/>
            <p:nvPr/>
          </p:nvSpPr>
          <p:spPr>
            <a:xfrm>
              <a:off x="3523492" y="3082158"/>
              <a:ext cx="672465" cy="1270"/>
            </a:xfrm>
            <a:custGeom>
              <a:avLst/>
              <a:gdLst/>
              <a:ahLst/>
              <a:cxnLst/>
              <a:rect l="l" t="t" r="r" b="b"/>
              <a:pathLst>
                <a:path w="672464" h="1269">
                  <a:moveTo>
                    <a:pt x="672393" y="0"/>
                  </a:moveTo>
                  <a:lnTo>
                    <a:pt x="14287" y="854"/>
                  </a:lnTo>
                  <a:lnTo>
                    <a:pt x="0" y="873"/>
                  </a:lnTo>
                </a:path>
              </a:pathLst>
            </a:custGeom>
            <a:ln w="28575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23692" y="3035253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05" y="0"/>
                  </a:moveTo>
                  <a:lnTo>
                    <a:pt x="0" y="47908"/>
                  </a:lnTo>
                  <a:lnTo>
                    <a:pt x="95629" y="95567"/>
                  </a:lnTo>
                  <a:lnTo>
                    <a:pt x="95505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070771" y="2759059"/>
            <a:ext cx="1939925" cy="772160"/>
            <a:chOff x="1070771" y="2759059"/>
            <a:chExt cx="1939925" cy="772160"/>
          </a:xfrm>
        </p:grpSpPr>
        <p:sp>
          <p:nvSpPr>
            <p:cNvPr id="51" name="object 51"/>
            <p:cNvSpPr/>
            <p:nvPr/>
          </p:nvSpPr>
          <p:spPr>
            <a:xfrm>
              <a:off x="1132704" y="2827234"/>
              <a:ext cx="2540" cy="694055"/>
            </a:xfrm>
            <a:custGeom>
              <a:avLst/>
              <a:gdLst/>
              <a:ahLst/>
              <a:cxnLst/>
              <a:rect l="l" t="t" r="r" b="b"/>
              <a:pathLst>
                <a:path w="2540" h="694054">
                  <a:moveTo>
                    <a:pt x="0" y="693887"/>
                  </a:moveTo>
                  <a:lnTo>
                    <a:pt x="2057" y="9524"/>
                  </a:lnTo>
                  <a:lnTo>
                    <a:pt x="208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0771" y="2768306"/>
              <a:ext cx="127734" cy="12592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737059" y="2817987"/>
              <a:ext cx="1905" cy="703580"/>
            </a:xfrm>
            <a:custGeom>
              <a:avLst/>
              <a:gdLst/>
              <a:ahLst/>
              <a:cxnLst/>
              <a:rect l="l" t="t" r="r" b="b"/>
              <a:pathLst>
                <a:path w="1905" h="703579">
                  <a:moveTo>
                    <a:pt x="0" y="703134"/>
                  </a:moveTo>
                  <a:lnTo>
                    <a:pt x="1551" y="9524"/>
                  </a:lnTo>
                  <a:lnTo>
                    <a:pt x="1573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4651" y="2759059"/>
              <a:ext cx="127734" cy="1258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341412" y="2817987"/>
              <a:ext cx="1270" cy="703580"/>
            </a:xfrm>
            <a:custGeom>
              <a:avLst/>
              <a:gdLst/>
              <a:ahLst/>
              <a:cxnLst/>
              <a:rect l="l" t="t" r="r" b="b"/>
              <a:pathLst>
                <a:path w="1269" h="703579">
                  <a:moveTo>
                    <a:pt x="0" y="703134"/>
                  </a:moveTo>
                  <a:lnTo>
                    <a:pt x="1043" y="9524"/>
                  </a:lnTo>
                  <a:lnTo>
                    <a:pt x="1058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78527" y="2759059"/>
              <a:ext cx="127735" cy="12585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945766" y="2817987"/>
              <a:ext cx="635" cy="703580"/>
            </a:xfrm>
            <a:custGeom>
              <a:avLst/>
              <a:gdLst/>
              <a:ahLst/>
              <a:cxnLst/>
              <a:rect l="l" t="t" r="r" b="b"/>
              <a:pathLst>
                <a:path w="635" h="703579">
                  <a:moveTo>
                    <a:pt x="0" y="703134"/>
                  </a:moveTo>
                  <a:lnTo>
                    <a:pt x="536" y="9524"/>
                  </a:lnTo>
                  <a:lnTo>
                    <a:pt x="543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82403" y="2759059"/>
              <a:ext cx="127735" cy="125817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977900" y="6363952"/>
            <a:ext cx="246888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63</a:t>
            </a:fld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78663" y="1095581"/>
            <a:ext cx="3408045" cy="4605655"/>
            <a:chOff x="978663" y="1095581"/>
            <a:chExt cx="3408045" cy="4605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10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4283981"/>
              <a:ext cx="2795294" cy="14015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28197" y="3695862"/>
              <a:ext cx="3810" cy="596900"/>
            </a:xfrm>
            <a:custGeom>
              <a:avLst/>
              <a:gdLst/>
              <a:ahLst/>
              <a:cxnLst/>
              <a:rect l="l" t="t" r="r" b="b"/>
              <a:pathLst>
                <a:path w="3809" h="596900">
                  <a:moveTo>
                    <a:pt x="1872" y="-9525"/>
                  </a:moveTo>
                  <a:lnTo>
                    <a:pt x="1872" y="606413"/>
                  </a:lnTo>
                </a:path>
              </a:pathLst>
            </a:custGeom>
            <a:ln w="2279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56" y="3636935"/>
              <a:ext cx="127732" cy="12608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34652" y="3695864"/>
              <a:ext cx="2540" cy="591185"/>
            </a:xfrm>
            <a:custGeom>
              <a:avLst/>
              <a:gdLst/>
              <a:ahLst/>
              <a:cxnLst/>
              <a:rect l="l" t="t" r="r" b="b"/>
              <a:pathLst>
                <a:path w="2539" h="591185">
                  <a:moveTo>
                    <a:pt x="997" y="-9525"/>
                  </a:moveTo>
                  <a:lnTo>
                    <a:pt x="997" y="600512"/>
                  </a:lnTo>
                </a:path>
              </a:pathLst>
            </a:custGeom>
            <a:ln w="2104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2609" y="3636937"/>
              <a:ext cx="127734" cy="12594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332955" y="3695856"/>
              <a:ext cx="7620" cy="591185"/>
            </a:xfrm>
            <a:custGeom>
              <a:avLst/>
              <a:gdLst/>
              <a:ahLst/>
              <a:cxnLst/>
              <a:rect l="l" t="t" r="r" b="b"/>
              <a:pathLst>
                <a:path w="7619" h="591185">
                  <a:moveTo>
                    <a:pt x="0" y="590995"/>
                  </a:moveTo>
                  <a:lnTo>
                    <a:pt x="6900" y="9524"/>
                  </a:lnTo>
                  <a:lnTo>
                    <a:pt x="7013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5503" y="3636933"/>
              <a:ext cx="127726" cy="12634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41205" y="3695862"/>
              <a:ext cx="3810" cy="588645"/>
            </a:xfrm>
            <a:custGeom>
              <a:avLst/>
              <a:gdLst/>
              <a:ahLst/>
              <a:cxnLst/>
              <a:rect l="l" t="t" r="r" b="b"/>
              <a:pathLst>
                <a:path w="3810" h="588645">
                  <a:moveTo>
                    <a:pt x="1889" y="-9525"/>
                  </a:moveTo>
                  <a:lnTo>
                    <a:pt x="1889" y="597644"/>
                  </a:lnTo>
                </a:path>
              </a:pathLst>
            </a:custGeom>
            <a:ln w="2282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80793" y="3636935"/>
              <a:ext cx="128270" cy="126364"/>
            </a:xfrm>
            <a:custGeom>
              <a:avLst/>
              <a:gdLst/>
              <a:ahLst/>
              <a:cxnLst/>
              <a:rect l="l" t="t" r="r" b="b"/>
              <a:pathLst>
                <a:path w="128269" h="126364">
                  <a:moveTo>
                    <a:pt x="95940" y="54693"/>
                  </a:moveTo>
                  <a:lnTo>
                    <a:pt x="64218" y="54693"/>
                  </a:lnTo>
                  <a:lnTo>
                    <a:pt x="103861" y="123811"/>
                  </a:lnTo>
                  <a:lnTo>
                    <a:pt x="112270" y="126089"/>
                  </a:lnTo>
                  <a:lnTo>
                    <a:pt x="125453" y="118527"/>
                  </a:lnTo>
                  <a:lnTo>
                    <a:pt x="127731" y="110120"/>
                  </a:lnTo>
                  <a:lnTo>
                    <a:pt x="95940" y="54693"/>
                  </a:lnTo>
                  <a:close/>
                </a:path>
                <a:path w="128269" h="126364">
                  <a:moveTo>
                    <a:pt x="64570" y="0"/>
                  </a:moveTo>
                  <a:lnTo>
                    <a:pt x="0" y="109300"/>
                  </a:lnTo>
                  <a:lnTo>
                    <a:pt x="2169" y="117736"/>
                  </a:lnTo>
                  <a:lnTo>
                    <a:pt x="15253" y="125465"/>
                  </a:lnTo>
                  <a:lnTo>
                    <a:pt x="23690" y="123295"/>
                  </a:lnTo>
                  <a:lnTo>
                    <a:pt x="64218" y="54693"/>
                  </a:lnTo>
                  <a:lnTo>
                    <a:pt x="95940" y="54693"/>
                  </a:lnTo>
                  <a:lnTo>
                    <a:pt x="6457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894" y="3511596"/>
              <a:ext cx="131620" cy="1253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248" y="3511596"/>
              <a:ext cx="131620" cy="12534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75602" y="3511596"/>
              <a:ext cx="131620" cy="1253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89481" y="3521120"/>
              <a:ext cx="113030" cy="106680"/>
            </a:xfrm>
            <a:custGeom>
              <a:avLst/>
              <a:gdLst/>
              <a:ahLst/>
              <a:cxnLst/>
              <a:rect l="l" t="t" r="r" b="b"/>
              <a:pathLst>
                <a:path w="113030" h="106679">
                  <a:moveTo>
                    <a:pt x="56285" y="0"/>
                  </a:moveTo>
                  <a:lnTo>
                    <a:pt x="35104" y="3891"/>
                  </a:lnTo>
                  <a:lnTo>
                    <a:pt x="16485" y="15566"/>
                  </a:lnTo>
                  <a:lnTo>
                    <a:pt x="4121" y="33147"/>
                  </a:lnTo>
                  <a:lnTo>
                    <a:pt x="0" y="53146"/>
                  </a:lnTo>
                  <a:lnTo>
                    <a:pt x="4121" y="73145"/>
                  </a:lnTo>
                  <a:lnTo>
                    <a:pt x="16485" y="90726"/>
                  </a:lnTo>
                  <a:lnTo>
                    <a:pt x="35104" y="102400"/>
                  </a:lnTo>
                  <a:lnTo>
                    <a:pt x="56285" y="106292"/>
                  </a:lnTo>
                  <a:lnTo>
                    <a:pt x="77465" y="102400"/>
                  </a:lnTo>
                  <a:lnTo>
                    <a:pt x="96084" y="90726"/>
                  </a:lnTo>
                  <a:lnTo>
                    <a:pt x="108448" y="73145"/>
                  </a:lnTo>
                  <a:lnTo>
                    <a:pt x="112570" y="53146"/>
                  </a:lnTo>
                  <a:lnTo>
                    <a:pt x="108448" y="33147"/>
                  </a:lnTo>
                  <a:lnTo>
                    <a:pt x="96084" y="15566"/>
                  </a:lnTo>
                  <a:lnTo>
                    <a:pt x="77465" y="3891"/>
                  </a:lnTo>
                  <a:lnTo>
                    <a:pt x="56285" y="0"/>
                  </a:lnTo>
                  <a:close/>
                </a:path>
              </a:pathLst>
            </a:custGeom>
            <a:solidFill>
              <a:srgbClr val="BDD7FF">
                <a:alpha val="807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9481" y="3521121"/>
              <a:ext cx="113030" cy="106680"/>
            </a:xfrm>
            <a:custGeom>
              <a:avLst/>
              <a:gdLst/>
              <a:ahLst/>
              <a:cxnLst/>
              <a:rect l="l" t="t" r="r" b="b"/>
              <a:pathLst>
                <a:path w="113030" h="106679">
                  <a:moveTo>
                    <a:pt x="16485" y="15566"/>
                  </a:moveTo>
                  <a:lnTo>
                    <a:pt x="35104" y="3891"/>
                  </a:lnTo>
                  <a:lnTo>
                    <a:pt x="56285" y="0"/>
                  </a:lnTo>
                  <a:lnTo>
                    <a:pt x="77465" y="3891"/>
                  </a:lnTo>
                  <a:lnTo>
                    <a:pt x="96084" y="15566"/>
                  </a:lnTo>
                  <a:lnTo>
                    <a:pt x="108448" y="33147"/>
                  </a:lnTo>
                  <a:lnTo>
                    <a:pt x="112570" y="53145"/>
                  </a:lnTo>
                  <a:lnTo>
                    <a:pt x="108448" y="73144"/>
                  </a:lnTo>
                  <a:lnTo>
                    <a:pt x="96084" y="90725"/>
                  </a:lnTo>
                  <a:lnTo>
                    <a:pt x="77465" y="102400"/>
                  </a:lnTo>
                  <a:lnTo>
                    <a:pt x="56285" y="106292"/>
                  </a:lnTo>
                  <a:lnTo>
                    <a:pt x="35104" y="102400"/>
                  </a:lnTo>
                  <a:lnTo>
                    <a:pt x="16485" y="90725"/>
                  </a:lnTo>
                  <a:lnTo>
                    <a:pt x="4121" y="73144"/>
                  </a:lnTo>
                  <a:lnTo>
                    <a:pt x="0" y="53145"/>
                  </a:lnTo>
                  <a:lnTo>
                    <a:pt x="4121" y="33147"/>
                  </a:lnTo>
                  <a:lnTo>
                    <a:pt x="16485" y="15566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9597" y="3654432"/>
              <a:ext cx="1062355" cy="907415"/>
            </a:xfrm>
            <a:custGeom>
              <a:avLst/>
              <a:gdLst/>
              <a:ahLst/>
              <a:cxnLst/>
              <a:rect l="l" t="t" r="r" b="b"/>
              <a:pathLst>
                <a:path w="1062354" h="907414">
                  <a:moveTo>
                    <a:pt x="1061834" y="907180"/>
                  </a:moveTo>
                  <a:lnTo>
                    <a:pt x="7244" y="618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94794" y="3616154"/>
              <a:ext cx="129860" cy="12360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448440" y="3636656"/>
              <a:ext cx="1653539" cy="963930"/>
            </a:xfrm>
            <a:custGeom>
              <a:avLst/>
              <a:gdLst/>
              <a:ahLst/>
              <a:cxnLst/>
              <a:rect l="l" t="t" r="r" b="b"/>
              <a:pathLst>
                <a:path w="1653539" h="963929">
                  <a:moveTo>
                    <a:pt x="1652992" y="963601"/>
                  </a:moveTo>
                  <a:lnTo>
                    <a:pt x="8243" y="480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97531" y="3606980"/>
              <a:ext cx="133103" cy="11274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850560" y="3624481"/>
              <a:ext cx="2251075" cy="996315"/>
            </a:xfrm>
            <a:custGeom>
              <a:avLst/>
              <a:gdLst/>
              <a:ahLst/>
              <a:cxnLst/>
              <a:rect l="l" t="t" r="r" b="b"/>
              <a:pathLst>
                <a:path w="2251075" h="996314">
                  <a:moveTo>
                    <a:pt x="2250870" y="995789"/>
                  </a:moveTo>
                  <a:lnTo>
                    <a:pt x="8727" y="386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6671" y="3586619"/>
              <a:ext cx="134651" cy="11818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49761" y="3615992"/>
              <a:ext cx="2851785" cy="1016635"/>
            </a:xfrm>
            <a:custGeom>
              <a:avLst/>
              <a:gdLst/>
              <a:ahLst/>
              <a:cxnLst/>
              <a:rect l="l" t="t" r="r" b="b"/>
              <a:pathLst>
                <a:path w="2851785" h="1016635">
                  <a:moveTo>
                    <a:pt x="2851670" y="1016513"/>
                  </a:moveTo>
                  <a:lnTo>
                    <a:pt x="8987" y="320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4255" y="3572885"/>
              <a:ext cx="134765" cy="1210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32840" y="2836611"/>
              <a:ext cx="1905" cy="675005"/>
            </a:xfrm>
            <a:custGeom>
              <a:avLst/>
              <a:gdLst/>
              <a:ahLst/>
              <a:cxnLst/>
              <a:rect l="l" t="t" r="r" b="b"/>
              <a:pathLst>
                <a:path w="1905" h="675004">
                  <a:moveTo>
                    <a:pt x="731" y="-9524"/>
                  </a:moveTo>
                  <a:lnTo>
                    <a:pt x="731" y="684438"/>
                  </a:lnTo>
                </a:path>
              </a:pathLst>
            </a:custGeom>
            <a:ln w="20513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83426" y="2763544"/>
              <a:ext cx="2308860" cy="9525"/>
            </a:xfrm>
            <a:custGeom>
              <a:avLst/>
              <a:gdLst/>
              <a:ahLst/>
              <a:cxnLst/>
              <a:rect l="l" t="t" r="r" b="b"/>
              <a:pathLst>
                <a:path w="2308860" h="9525">
                  <a:moveTo>
                    <a:pt x="0" y="0"/>
                  </a:moveTo>
                  <a:lnTo>
                    <a:pt x="2308484" y="0"/>
                  </a:lnTo>
                </a:path>
                <a:path w="2308860" h="9525">
                  <a:moveTo>
                    <a:pt x="0" y="9525"/>
                  </a:moveTo>
                  <a:lnTo>
                    <a:pt x="2308484" y="9525"/>
                  </a:lnTo>
                </a:path>
              </a:pathLst>
            </a:custGeom>
            <a:ln w="952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66885" y="2292305"/>
              <a:ext cx="136525" cy="476250"/>
            </a:xfrm>
            <a:custGeom>
              <a:avLst/>
              <a:gdLst/>
              <a:ahLst/>
              <a:cxnLst/>
              <a:rect l="l" t="t" r="r" b="b"/>
              <a:pathLst>
                <a:path w="136525" h="476250">
                  <a:moveTo>
                    <a:pt x="0" y="0"/>
                  </a:moveTo>
                  <a:lnTo>
                    <a:pt x="136163" y="0"/>
                  </a:lnTo>
                  <a:lnTo>
                    <a:pt x="136163" y="476001"/>
                  </a:lnTo>
                  <a:lnTo>
                    <a:pt x="0" y="47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66885" y="2292305"/>
              <a:ext cx="136525" cy="476250"/>
            </a:xfrm>
            <a:custGeom>
              <a:avLst/>
              <a:gdLst/>
              <a:ahLst/>
              <a:cxnLst/>
              <a:rect l="l" t="t" r="r" b="b"/>
              <a:pathLst>
                <a:path w="136525" h="476250">
                  <a:moveTo>
                    <a:pt x="0" y="0"/>
                  </a:moveTo>
                  <a:lnTo>
                    <a:pt x="136163" y="0"/>
                  </a:lnTo>
                  <a:lnTo>
                    <a:pt x="136163" y="476000"/>
                  </a:lnTo>
                  <a:lnTo>
                    <a:pt x="0" y="4760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70682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0682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74478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74478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78273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78273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0326" y="2777684"/>
              <a:ext cx="127734" cy="12588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37186" y="2827433"/>
              <a:ext cx="1905" cy="684530"/>
            </a:xfrm>
            <a:custGeom>
              <a:avLst/>
              <a:gdLst/>
              <a:ahLst/>
              <a:cxnLst/>
              <a:rect l="l" t="t" r="r" b="b"/>
              <a:pathLst>
                <a:path w="1905" h="684529">
                  <a:moveTo>
                    <a:pt x="695" y="-9525"/>
                  </a:moveTo>
                  <a:lnTo>
                    <a:pt x="695" y="693616"/>
                  </a:lnTo>
                </a:path>
              </a:pathLst>
            </a:custGeom>
            <a:ln w="20441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74606" y="2768506"/>
              <a:ext cx="127735" cy="12587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341497" y="2827433"/>
              <a:ext cx="1270" cy="684530"/>
            </a:xfrm>
            <a:custGeom>
              <a:avLst/>
              <a:gdLst/>
              <a:ahLst/>
              <a:cxnLst/>
              <a:rect l="l" t="t" r="r" b="b"/>
              <a:pathLst>
                <a:path w="1269" h="684529">
                  <a:moveTo>
                    <a:pt x="468" y="-9525"/>
                  </a:moveTo>
                  <a:lnTo>
                    <a:pt x="468" y="693616"/>
                  </a:lnTo>
                </a:path>
              </a:pathLst>
            </a:custGeom>
            <a:ln w="1998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78498" y="2768506"/>
              <a:ext cx="127734" cy="12584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945810" y="2827433"/>
              <a:ext cx="635" cy="684530"/>
            </a:xfrm>
            <a:custGeom>
              <a:avLst/>
              <a:gdLst/>
              <a:ahLst/>
              <a:cxnLst/>
              <a:rect l="l" t="t" r="r" b="b"/>
              <a:pathLst>
                <a:path w="635" h="684529">
                  <a:moveTo>
                    <a:pt x="240" y="-9525"/>
                  </a:moveTo>
                  <a:lnTo>
                    <a:pt x="240" y="693616"/>
                  </a:lnTo>
                </a:path>
              </a:pathLst>
            </a:custGeom>
            <a:ln w="1953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82388" y="2768506"/>
              <a:ext cx="127735" cy="1258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212539" y="1680865"/>
              <a:ext cx="762000" cy="771525"/>
            </a:xfrm>
            <a:custGeom>
              <a:avLst/>
              <a:gdLst/>
              <a:ahLst/>
              <a:cxnLst/>
              <a:rect l="l" t="t" r="r" b="b"/>
              <a:pathLst>
                <a:path w="762000" h="771525">
                  <a:moveTo>
                    <a:pt x="0" y="770943"/>
                  </a:moveTo>
                  <a:lnTo>
                    <a:pt x="755157" y="6775"/>
                  </a:lnTo>
                  <a:lnTo>
                    <a:pt x="761852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8929" y="1638951"/>
              <a:ext cx="126883" cy="12735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49705" y="1931687"/>
              <a:ext cx="260985" cy="772160"/>
            </a:xfrm>
            <a:custGeom>
              <a:avLst/>
              <a:gdLst/>
              <a:ahLst/>
              <a:cxnLst/>
              <a:rect l="l" t="t" r="r" b="b"/>
              <a:pathLst>
                <a:path w="260985" h="772160">
                  <a:moveTo>
                    <a:pt x="0" y="772128"/>
                  </a:moveTo>
                  <a:lnTo>
                    <a:pt x="257841" y="9038"/>
                  </a:lnTo>
                  <a:lnTo>
                    <a:pt x="260895" y="0"/>
                  </a:lnTo>
                </a:path>
              </a:pathLst>
            </a:custGeom>
            <a:ln w="19049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33249" y="1875861"/>
              <a:ext cx="121601" cy="13468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226149" y="1952382"/>
              <a:ext cx="111760" cy="751840"/>
            </a:xfrm>
            <a:custGeom>
              <a:avLst/>
              <a:gdLst/>
              <a:ahLst/>
              <a:cxnLst/>
              <a:rect l="l" t="t" r="r" b="b"/>
              <a:pathLst>
                <a:path w="111760" h="751839">
                  <a:moveTo>
                    <a:pt x="111600" y="751433"/>
                  </a:moveTo>
                  <a:lnTo>
                    <a:pt x="1400" y="942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70435" y="1894094"/>
              <a:ext cx="126348" cy="13154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332354" y="1769153"/>
              <a:ext cx="593725" cy="934719"/>
            </a:xfrm>
            <a:custGeom>
              <a:avLst/>
              <a:gdLst/>
              <a:ahLst/>
              <a:cxnLst/>
              <a:rect l="l" t="t" r="r" b="b"/>
              <a:pathLst>
                <a:path w="593725" h="934719">
                  <a:moveTo>
                    <a:pt x="593439" y="934663"/>
                  </a:moveTo>
                  <a:lnTo>
                    <a:pt x="5113" y="8053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00768" y="1719405"/>
              <a:ext cx="115360" cy="13277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170440"/>
              <a:ext cx="125339" cy="13162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339296"/>
              <a:ext cx="125339" cy="13162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508150"/>
              <a:ext cx="125339" cy="13162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677005"/>
              <a:ext cx="125339" cy="13162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025336" y="11051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80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822700" y="571500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26424" y="5727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643479" y="5727700"/>
            <a:ext cx="1790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6409" algn="l"/>
                <a:tab pos="1085850" algn="l"/>
              </a:tabLst>
            </a:pPr>
            <a:r>
              <a:rPr sz="1600" i="1" dirty="0">
                <a:latin typeface="Trebuchet MS"/>
                <a:cs typeface="Trebuchet MS"/>
              </a:rPr>
              <a:t>a	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67952" y="1850185"/>
            <a:ext cx="290830" cy="12109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252" y="1964313"/>
            <a:ext cx="290830" cy="2150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  <a:tabLst>
                <a:tab pos="1167765" algn="l"/>
              </a:tabLst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Attention	Attention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25292" y="2143111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4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67952" y="3289599"/>
            <a:ext cx="290830" cy="660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336800" y="1181100"/>
            <a:ext cx="995044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2400" marR="5080" indent="-1397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ttent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ion 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output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568283" y="1239236"/>
            <a:ext cx="4121785" cy="1986914"/>
          </a:xfrm>
          <a:custGeom>
            <a:avLst/>
            <a:gdLst/>
            <a:ahLst/>
            <a:cxnLst/>
            <a:rect l="l" t="t" r="r" b="b"/>
            <a:pathLst>
              <a:path w="4121784" h="1986914">
                <a:moveTo>
                  <a:pt x="0" y="0"/>
                </a:moveTo>
                <a:lnTo>
                  <a:pt x="4121532" y="0"/>
                </a:lnTo>
                <a:lnTo>
                  <a:pt x="4121532" y="1986914"/>
                </a:lnTo>
                <a:lnTo>
                  <a:pt x="0" y="198691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4622800" y="1270000"/>
            <a:ext cx="3866515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R="508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Use the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attention distribution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to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take 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a </a:t>
            </a:r>
            <a:r>
              <a:rPr sz="1800" b="1" spc="-5" dirty="0">
                <a:solidFill>
                  <a:srgbClr val="4285F4"/>
                </a:solidFill>
                <a:latin typeface="Trebuchet MS"/>
                <a:cs typeface="Trebuchet MS"/>
              </a:rPr>
              <a:t>weighted </a:t>
            </a:r>
            <a:r>
              <a:rPr sz="1800" b="1" dirty="0">
                <a:solidFill>
                  <a:srgbClr val="4285F4"/>
                </a:solidFill>
                <a:latin typeface="Trebuchet MS"/>
                <a:cs typeface="Trebuchet MS"/>
              </a:rPr>
              <a:t>sum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of the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encoder  hidden</a:t>
            </a:r>
            <a:r>
              <a:rPr sz="1800" spc="-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states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622800" y="2336800"/>
            <a:ext cx="3835400" cy="833119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R="5080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The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attention output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mostly contains  information from the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hidden states 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that received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high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attention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3416197" y="1360356"/>
            <a:ext cx="1156335" cy="95885"/>
            <a:chOff x="3416197" y="1360356"/>
            <a:chExt cx="1156335" cy="95885"/>
          </a:xfrm>
        </p:grpSpPr>
        <p:sp>
          <p:nvSpPr>
            <p:cNvPr id="83" name="object 83"/>
            <p:cNvSpPr/>
            <p:nvPr/>
          </p:nvSpPr>
          <p:spPr>
            <a:xfrm>
              <a:off x="3515997" y="1408140"/>
              <a:ext cx="1056005" cy="0"/>
            </a:xfrm>
            <a:custGeom>
              <a:avLst/>
              <a:gdLst/>
              <a:ahLst/>
              <a:cxnLst/>
              <a:rect l="l" t="t" r="r" b="b"/>
              <a:pathLst>
                <a:path w="1056004">
                  <a:moveTo>
                    <a:pt x="1056001" y="0"/>
                  </a:moveTo>
                  <a:lnTo>
                    <a:pt x="14287" y="0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416197" y="1360356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4">
                  <a:moveTo>
                    <a:pt x="95567" y="0"/>
                  </a:moveTo>
                  <a:lnTo>
                    <a:pt x="0" y="47783"/>
                  </a:lnTo>
                  <a:lnTo>
                    <a:pt x="95567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977900" y="6363952"/>
            <a:ext cx="246888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64</a:t>
            </a:fld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78663" y="1095581"/>
            <a:ext cx="3408045" cy="4605655"/>
            <a:chOff x="978663" y="1095581"/>
            <a:chExt cx="3408045" cy="4605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10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4283981"/>
              <a:ext cx="2795294" cy="14015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28197" y="3695862"/>
              <a:ext cx="3810" cy="596900"/>
            </a:xfrm>
            <a:custGeom>
              <a:avLst/>
              <a:gdLst/>
              <a:ahLst/>
              <a:cxnLst/>
              <a:rect l="l" t="t" r="r" b="b"/>
              <a:pathLst>
                <a:path w="3809" h="596900">
                  <a:moveTo>
                    <a:pt x="1872" y="-9525"/>
                  </a:moveTo>
                  <a:lnTo>
                    <a:pt x="1872" y="606413"/>
                  </a:lnTo>
                </a:path>
              </a:pathLst>
            </a:custGeom>
            <a:ln w="2279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56" y="3636935"/>
              <a:ext cx="127732" cy="12608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34652" y="3695864"/>
              <a:ext cx="2540" cy="591185"/>
            </a:xfrm>
            <a:custGeom>
              <a:avLst/>
              <a:gdLst/>
              <a:ahLst/>
              <a:cxnLst/>
              <a:rect l="l" t="t" r="r" b="b"/>
              <a:pathLst>
                <a:path w="2539" h="591185">
                  <a:moveTo>
                    <a:pt x="997" y="-9525"/>
                  </a:moveTo>
                  <a:lnTo>
                    <a:pt x="997" y="600512"/>
                  </a:lnTo>
                </a:path>
              </a:pathLst>
            </a:custGeom>
            <a:ln w="2104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2609" y="3636937"/>
              <a:ext cx="127734" cy="12594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332955" y="3695856"/>
              <a:ext cx="7620" cy="591185"/>
            </a:xfrm>
            <a:custGeom>
              <a:avLst/>
              <a:gdLst/>
              <a:ahLst/>
              <a:cxnLst/>
              <a:rect l="l" t="t" r="r" b="b"/>
              <a:pathLst>
                <a:path w="7619" h="591185">
                  <a:moveTo>
                    <a:pt x="0" y="590995"/>
                  </a:moveTo>
                  <a:lnTo>
                    <a:pt x="6900" y="9524"/>
                  </a:lnTo>
                  <a:lnTo>
                    <a:pt x="7013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5503" y="3636933"/>
              <a:ext cx="127726" cy="12634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41205" y="3695862"/>
              <a:ext cx="3810" cy="588645"/>
            </a:xfrm>
            <a:custGeom>
              <a:avLst/>
              <a:gdLst/>
              <a:ahLst/>
              <a:cxnLst/>
              <a:rect l="l" t="t" r="r" b="b"/>
              <a:pathLst>
                <a:path w="3810" h="588645">
                  <a:moveTo>
                    <a:pt x="1889" y="-9525"/>
                  </a:moveTo>
                  <a:lnTo>
                    <a:pt x="1889" y="597644"/>
                  </a:lnTo>
                </a:path>
              </a:pathLst>
            </a:custGeom>
            <a:ln w="2282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80793" y="3636935"/>
              <a:ext cx="128270" cy="126364"/>
            </a:xfrm>
            <a:custGeom>
              <a:avLst/>
              <a:gdLst/>
              <a:ahLst/>
              <a:cxnLst/>
              <a:rect l="l" t="t" r="r" b="b"/>
              <a:pathLst>
                <a:path w="128269" h="126364">
                  <a:moveTo>
                    <a:pt x="95940" y="54693"/>
                  </a:moveTo>
                  <a:lnTo>
                    <a:pt x="64218" y="54693"/>
                  </a:lnTo>
                  <a:lnTo>
                    <a:pt x="103861" y="123811"/>
                  </a:lnTo>
                  <a:lnTo>
                    <a:pt x="112270" y="126089"/>
                  </a:lnTo>
                  <a:lnTo>
                    <a:pt x="125453" y="118527"/>
                  </a:lnTo>
                  <a:lnTo>
                    <a:pt x="127731" y="110120"/>
                  </a:lnTo>
                  <a:lnTo>
                    <a:pt x="95940" y="54693"/>
                  </a:lnTo>
                  <a:close/>
                </a:path>
                <a:path w="128269" h="126364">
                  <a:moveTo>
                    <a:pt x="64570" y="0"/>
                  </a:moveTo>
                  <a:lnTo>
                    <a:pt x="0" y="109300"/>
                  </a:lnTo>
                  <a:lnTo>
                    <a:pt x="2169" y="117736"/>
                  </a:lnTo>
                  <a:lnTo>
                    <a:pt x="15253" y="125465"/>
                  </a:lnTo>
                  <a:lnTo>
                    <a:pt x="23690" y="123295"/>
                  </a:lnTo>
                  <a:lnTo>
                    <a:pt x="64218" y="54693"/>
                  </a:lnTo>
                  <a:lnTo>
                    <a:pt x="95940" y="54693"/>
                  </a:lnTo>
                  <a:lnTo>
                    <a:pt x="6457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894" y="3511596"/>
              <a:ext cx="131620" cy="1253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1248" y="3511596"/>
              <a:ext cx="131620" cy="12534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75602" y="3511596"/>
              <a:ext cx="131620" cy="12534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89481" y="3521120"/>
              <a:ext cx="113030" cy="106680"/>
            </a:xfrm>
            <a:custGeom>
              <a:avLst/>
              <a:gdLst/>
              <a:ahLst/>
              <a:cxnLst/>
              <a:rect l="l" t="t" r="r" b="b"/>
              <a:pathLst>
                <a:path w="113030" h="106679">
                  <a:moveTo>
                    <a:pt x="56285" y="0"/>
                  </a:moveTo>
                  <a:lnTo>
                    <a:pt x="35104" y="3891"/>
                  </a:lnTo>
                  <a:lnTo>
                    <a:pt x="16485" y="15566"/>
                  </a:lnTo>
                  <a:lnTo>
                    <a:pt x="4121" y="33147"/>
                  </a:lnTo>
                  <a:lnTo>
                    <a:pt x="0" y="53146"/>
                  </a:lnTo>
                  <a:lnTo>
                    <a:pt x="4121" y="73145"/>
                  </a:lnTo>
                  <a:lnTo>
                    <a:pt x="16485" y="90726"/>
                  </a:lnTo>
                  <a:lnTo>
                    <a:pt x="35104" y="102400"/>
                  </a:lnTo>
                  <a:lnTo>
                    <a:pt x="56285" y="106292"/>
                  </a:lnTo>
                  <a:lnTo>
                    <a:pt x="77465" y="102400"/>
                  </a:lnTo>
                  <a:lnTo>
                    <a:pt x="96084" y="90726"/>
                  </a:lnTo>
                  <a:lnTo>
                    <a:pt x="108448" y="73145"/>
                  </a:lnTo>
                  <a:lnTo>
                    <a:pt x="112570" y="53146"/>
                  </a:lnTo>
                  <a:lnTo>
                    <a:pt x="108448" y="33147"/>
                  </a:lnTo>
                  <a:lnTo>
                    <a:pt x="96084" y="15566"/>
                  </a:lnTo>
                  <a:lnTo>
                    <a:pt x="77465" y="3891"/>
                  </a:lnTo>
                  <a:lnTo>
                    <a:pt x="56285" y="0"/>
                  </a:lnTo>
                  <a:close/>
                </a:path>
              </a:pathLst>
            </a:custGeom>
            <a:solidFill>
              <a:srgbClr val="BDD7FF">
                <a:alpha val="807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9481" y="3521121"/>
              <a:ext cx="113030" cy="106680"/>
            </a:xfrm>
            <a:custGeom>
              <a:avLst/>
              <a:gdLst/>
              <a:ahLst/>
              <a:cxnLst/>
              <a:rect l="l" t="t" r="r" b="b"/>
              <a:pathLst>
                <a:path w="113030" h="106679">
                  <a:moveTo>
                    <a:pt x="16485" y="15566"/>
                  </a:moveTo>
                  <a:lnTo>
                    <a:pt x="35104" y="3891"/>
                  </a:lnTo>
                  <a:lnTo>
                    <a:pt x="56285" y="0"/>
                  </a:lnTo>
                  <a:lnTo>
                    <a:pt x="77465" y="3891"/>
                  </a:lnTo>
                  <a:lnTo>
                    <a:pt x="96084" y="15566"/>
                  </a:lnTo>
                  <a:lnTo>
                    <a:pt x="108448" y="33147"/>
                  </a:lnTo>
                  <a:lnTo>
                    <a:pt x="112570" y="53145"/>
                  </a:lnTo>
                  <a:lnTo>
                    <a:pt x="108448" y="73144"/>
                  </a:lnTo>
                  <a:lnTo>
                    <a:pt x="96084" y="90725"/>
                  </a:lnTo>
                  <a:lnTo>
                    <a:pt x="77465" y="102400"/>
                  </a:lnTo>
                  <a:lnTo>
                    <a:pt x="56285" y="106292"/>
                  </a:lnTo>
                  <a:lnTo>
                    <a:pt x="35104" y="102400"/>
                  </a:lnTo>
                  <a:lnTo>
                    <a:pt x="16485" y="90725"/>
                  </a:lnTo>
                  <a:lnTo>
                    <a:pt x="4121" y="73144"/>
                  </a:lnTo>
                  <a:lnTo>
                    <a:pt x="0" y="53145"/>
                  </a:lnTo>
                  <a:lnTo>
                    <a:pt x="4121" y="33147"/>
                  </a:lnTo>
                  <a:lnTo>
                    <a:pt x="16485" y="15566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39597" y="3654432"/>
              <a:ext cx="1062355" cy="907415"/>
            </a:xfrm>
            <a:custGeom>
              <a:avLst/>
              <a:gdLst/>
              <a:ahLst/>
              <a:cxnLst/>
              <a:rect l="l" t="t" r="r" b="b"/>
              <a:pathLst>
                <a:path w="1062354" h="907414">
                  <a:moveTo>
                    <a:pt x="1061834" y="907180"/>
                  </a:moveTo>
                  <a:lnTo>
                    <a:pt x="7244" y="618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94794" y="3616154"/>
              <a:ext cx="129860" cy="12360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448440" y="3636656"/>
              <a:ext cx="1653539" cy="963930"/>
            </a:xfrm>
            <a:custGeom>
              <a:avLst/>
              <a:gdLst/>
              <a:ahLst/>
              <a:cxnLst/>
              <a:rect l="l" t="t" r="r" b="b"/>
              <a:pathLst>
                <a:path w="1653539" h="963929">
                  <a:moveTo>
                    <a:pt x="1652992" y="963601"/>
                  </a:moveTo>
                  <a:lnTo>
                    <a:pt x="8243" y="480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97531" y="3606980"/>
              <a:ext cx="133103" cy="11274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850560" y="3624481"/>
              <a:ext cx="2251075" cy="996315"/>
            </a:xfrm>
            <a:custGeom>
              <a:avLst/>
              <a:gdLst/>
              <a:ahLst/>
              <a:cxnLst/>
              <a:rect l="l" t="t" r="r" b="b"/>
              <a:pathLst>
                <a:path w="2251075" h="996314">
                  <a:moveTo>
                    <a:pt x="2250870" y="995789"/>
                  </a:moveTo>
                  <a:lnTo>
                    <a:pt x="8727" y="386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96671" y="3586619"/>
              <a:ext cx="134651" cy="11818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49761" y="3615992"/>
              <a:ext cx="2851785" cy="1016635"/>
            </a:xfrm>
            <a:custGeom>
              <a:avLst/>
              <a:gdLst/>
              <a:ahLst/>
              <a:cxnLst/>
              <a:rect l="l" t="t" r="r" b="b"/>
              <a:pathLst>
                <a:path w="2851785" h="1016635">
                  <a:moveTo>
                    <a:pt x="2851670" y="1016513"/>
                  </a:moveTo>
                  <a:lnTo>
                    <a:pt x="8987" y="320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4255" y="3572885"/>
              <a:ext cx="134765" cy="12105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32840" y="2836611"/>
              <a:ext cx="1905" cy="675005"/>
            </a:xfrm>
            <a:custGeom>
              <a:avLst/>
              <a:gdLst/>
              <a:ahLst/>
              <a:cxnLst/>
              <a:rect l="l" t="t" r="r" b="b"/>
              <a:pathLst>
                <a:path w="1905" h="675004">
                  <a:moveTo>
                    <a:pt x="731" y="-9524"/>
                  </a:moveTo>
                  <a:lnTo>
                    <a:pt x="731" y="684438"/>
                  </a:lnTo>
                </a:path>
              </a:pathLst>
            </a:custGeom>
            <a:ln w="20513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83426" y="2763544"/>
              <a:ext cx="2308860" cy="9525"/>
            </a:xfrm>
            <a:custGeom>
              <a:avLst/>
              <a:gdLst/>
              <a:ahLst/>
              <a:cxnLst/>
              <a:rect l="l" t="t" r="r" b="b"/>
              <a:pathLst>
                <a:path w="2308860" h="9525">
                  <a:moveTo>
                    <a:pt x="0" y="0"/>
                  </a:moveTo>
                  <a:lnTo>
                    <a:pt x="2308484" y="0"/>
                  </a:lnTo>
                </a:path>
                <a:path w="2308860" h="9525">
                  <a:moveTo>
                    <a:pt x="0" y="9525"/>
                  </a:moveTo>
                  <a:lnTo>
                    <a:pt x="2308484" y="9525"/>
                  </a:lnTo>
                </a:path>
              </a:pathLst>
            </a:custGeom>
            <a:ln w="952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66885" y="2292305"/>
              <a:ext cx="136525" cy="476250"/>
            </a:xfrm>
            <a:custGeom>
              <a:avLst/>
              <a:gdLst/>
              <a:ahLst/>
              <a:cxnLst/>
              <a:rect l="l" t="t" r="r" b="b"/>
              <a:pathLst>
                <a:path w="136525" h="476250">
                  <a:moveTo>
                    <a:pt x="0" y="0"/>
                  </a:moveTo>
                  <a:lnTo>
                    <a:pt x="136163" y="0"/>
                  </a:lnTo>
                  <a:lnTo>
                    <a:pt x="136163" y="476001"/>
                  </a:lnTo>
                  <a:lnTo>
                    <a:pt x="0" y="47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66885" y="2292305"/>
              <a:ext cx="136525" cy="476250"/>
            </a:xfrm>
            <a:custGeom>
              <a:avLst/>
              <a:gdLst/>
              <a:ahLst/>
              <a:cxnLst/>
              <a:rect l="l" t="t" r="r" b="b"/>
              <a:pathLst>
                <a:path w="136525" h="476250">
                  <a:moveTo>
                    <a:pt x="0" y="0"/>
                  </a:moveTo>
                  <a:lnTo>
                    <a:pt x="136163" y="0"/>
                  </a:lnTo>
                  <a:lnTo>
                    <a:pt x="136163" y="476000"/>
                  </a:lnTo>
                  <a:lnTo>
                    <a:pt x="0" y="4760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70682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0682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74478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74478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78273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78273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0326" y="2777684"/>
              <a:ext cx="127734" cy="12588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37186" y="2827433"/>
              <a:ext cx="1905" cy="684530"/>
            </a:xfrm>
            <a:custGeom>
              <a:avLst/>
              <a:gdLst/>
              <a:ahLst/>
              <a:cxnLst/>
              <a:rect l="l" t="t" r="r" b="b"/>
              <a:pathLst>
                <a:path w="1905" h="684529">
                  <a:moveTo>
                    <a:pt x="695" y="-9525"/>
                  </a:moveTo>
                  <a:lnTo>
                    <a:pt x="695" y="693616"/>
                  </a:lnTo>
                </a:path>
              </a:pathLst>
            </a:custGeom>
            <a:ln w="20441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74606" y="2768506"/>
              <a:ext cx="127735" cy="12587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341497" y="2827433"/>
              <a:ext cx="1270" cy="684530"/>
            </a:xfrm>
            <a:custGeom>
              <a:avLst/>
              <a:gdLst/>
              <a:ahLst/>
              <a:cxnLst/>
              <a:rect l="l" t="t" r="r" b="b"/>
              <a:pathLst>
                <a:path w="1269" h="684529">
                  <a:moveTo>
                    <a:pt x="468" y="-9525"/>
                  </a:moveTo>
                  <a:lnTo>
                    <a:pt x="468" y="693616"/>
                  </a:lnTo>
                </a:path>
              </a:pathLst>
            </a:custGeom>
            <a:ln w="1998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78498" y="2768506"/>
              <a:ext cx="127734" cy="12584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945810" y="2827433"/>
              <a:ext cx="635" cy="684530"/>
            </a:xfrm>
            <a:custGeom>
              <a:avLst/>
              <a:gdLst/>
              <a:ahLst/>
              <a:cxnLst/>
              <a:rect l="l" t="t" r="r" b="b"/>
              <a:pathLst>
                <a:path w="635" h="684529">
                  <a:moveTo>
                    <a:pt x="240" y="-9525"/>
                  </a:moveTo>
                  <a:lnTo>
                    <a:pt x="240" y="693616"/>
                  </a:lnTo>
                </a:path>
              </a:pathLst>
            </a:custGeom>
            <a:ln w="1953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82388" y="2768506"/>
              <a:ext cx="127735" cy="1258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212539" y="1680865"/>
              <a:ext cx="762000" cy="771525"/>
            </a:xfrm>
            <a:custGeom>
              <a:avLst/>
              <a:gdLst/>
              <a:ahLst/>
              <a:cxnLst/>
              <a:rect l="l" t="t" r="r" b="b"/>
              <a:pathLst>
                <a:path w="762000" h="771525">
                  <a:moveTo>
                    <a:pt x="0" y="770943"/>
                  </a:moveTo>
                  <a:lnTo>
                    <a:pt x="755157" y="6775"/>
                  </a:lnTo>
                  <a:lnTo>
                    <a:pt x="761852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8929" y="1638951"/>
              <a:ext cx="126883" cy="12735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749705" y="1931687"/>
              <a:ext cx="260985" cy="772160"/>
            </a:xfrm>
            <a:custGeom>
              <a:avLst/>
              <a:gdLst/>
              <a:ahLst/>
              <a:cxnLst/>
              <a:rect l="l" t="t" r="r" b="b"/>
              <a:pathLst>
                <a:path w="260985" h="772160">
                  <a:moveTo>
                    <a:pt x="0" y="772128"/>
                  </a:moveTo>
                  <a:lnTo>
                    <a:pt x="257841" y="9038"/>
                  </a:lnTo>
                  <a:lnTo>
                    <a:pt x="260895" y="0"/>
                  </a:lnTo>
                </a:path>
              </a:pathLst>
            </a:custGeom>
            <a:ln w="19049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33249" y="1875861"/>
              <a:ext cx="121601" cy="13468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226149" y="1952382"/>
              <a:ext cx="111760" cy="751840"/>
            </a:xfrm>
            <a:custGeom>
              <a:avLst/>
              <a:gdLst/>
              <a:ahLst/>
              <a:cxnLst/>
              <a:rect l="l" t="t" r="r" b="b"/>
              <a:pathLst>
                <a:path w="111760" h="751839">
                  <a:moveTo>
                    <a:pt x="111600" y="751433"/>
                  </a:moveTo>
                  <a:lnTo>
                    <a:pt x="1400" y="942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70435" y="1894094"/>
              <a:ext cx="126348" cy="13154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332354" y="1769153"/>
              <a:ext cx="593725" cy="934719"/>
            </a:xfrm>
            <a:custGeom>
              <a:avLst/>
              <a:gdLst/>
              <a:ahLst/>
              <a:cxnLst/>
              <a:rect l="l" t="t" r="r" b="b"/>
              <a:pathLst>
                <a:path w="593725" h="934719">
                  <a:moveTo>
                    <a:pt x="593439" y="934663"/>
                  </a:moveTo>
                  <a:lnTo>
                    <a:pt x="5113" y="8053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00768" y="1719405"/>
              <a:ext cx="115360" cy="13277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170440"/>
              <a:ext cx="125339" cy="13162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339296"/>
              <a:ext cx="125339" cy="13162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508150"/>
              <a:ext cx="125339" cy="13162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677005"/>
              <a:ext cx="125339" cy="13162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025336" y="11051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80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822700" y="5715000"/>
            <a:ext cx="7823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26424" y="5727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643479" y="5727700"/>
            <a:ext cx="1790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6409" algn="l"/>
                <a:tab pos="1085850" algn="l"/>
              </a:tabLst>
            </a:pPr>
            <a:r>
              <a:rPr sz="1600" i="1" dirty="0">
                <a:latin typeface="Trebuchet MS"/>
                <a:cs typeface="Trebuchet MS"/>
              </a:rPr>
              <a:t>a	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67952" y="1850185"/>
            <a:ext cx="290830" cy="12109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252" y="1964313"/>
            <a:ext cx="290830" cy="2150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  <a:tabLst>
                <a:tab pos="1167765" algn="l"/>
              </a:tabLst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Attention	Attention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25292" y="2143111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4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267952" y="3289599"/>
            <a:ext cx="290830" cy="660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336800" y="1181100"/>
            <a:ext cx="995044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2400" marR="5080" indent="-1397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ttent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ion 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output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183920" y="1616001"/>
            <a:ext cx="3208655" cy="1186815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60960" marR="73025">
              <a:lnSpc>
                <a:spcPts val="2100"/>
              </a:lnSpc>
              <a:spcBef>
                <a:spcPts val="495"/>
              </a:spcBef>
            </a:pP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Concatenate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attention output 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with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 hidden </a:t>
            </a:r>
            <a:r>
              <a:rPr sz="1800" dirty="0">
                <a:solidFill>
                  <a:srgbClr val="00B050"/>
                </a:solidFill>
                <a:latin typeface="Trebuchet MS"/>
                <a:cs typeface="Trebuchet MS"/>
              </a:rPr>
              <a:t>state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, 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then use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to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compute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as 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before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483973" y="2029881"/>
            <a:ext cx="700405" cy="95885"/>
            <a:chOff x="4483973" y="2029881"/>
            <a:chExt cx="700405" cy="95885"/>
          </a:xfrm>
        </p:grpSpPr>
        <p:sp>
          <p:nvSpPr>
            <p:cNvPr id="81" name="object 81"/>
            <p:cNvSpPr/>
            <p:nvPr/>
          </p:nvSpPr>
          <p:spPr>
            <a:xfrm>
              <a:off x="4583775" y="2077665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145" y="0"/>
                  </a:moveTo>
                  <a:lnTo>
                    <a:pt x="14287" y="0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483973" y="2029881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95567" y="0"/>
                  </a:moveTo>
                  <a:lnTo>
                    <a:pt x="0" y="47783"/>
                  </a:lnTo>
                  <a:lnTo>
                    <a:pt x="95567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2289515" y="1778698"/>
            <a:ext cx="2018664" cy="2524760"/>
            <a:chOff x="2289515" y="1778698"/>
            <a:chExt cx="2018664" cy="2524760"/>
          </a:xfrm>
        </p:grpSpPr>
        <p:sp>
          <p:nvSpPr>
            <p:cNvPr id="84" name="object 84"/>
            <p:cNvSpPr/>
            <p:nvPr/>
          </p:nvSpPr>
          <p:spPr>
            <a:xfrm>
              <a:off x="4243821" y="2351233"/>
              <a:ext cx="0" cy="1942464"/>
            </a:xfrm>
            <a:custGeom>
              <a:avLst/>
              <a:gdLst/>
              <a:ahLst/>
              <a:cxnLst/>
              <a:rect l="l" t="t" r="r" b="b"/>
              <a:pathLst>
                <a:path h="1942464">
                  <a:moveTo>
                    <a:pt x="0" y="0"/>
                  </a:moveTo>
                  <a:lnTo>
                    <a:pt x="0" y="1942273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79954" y="2292305"/>
              <a:ext cx="127734" cy="12578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2299040" y="1788223"/>
              <a:ext cx="1654810" cy="246379"/>
            </a:xfrm>
            <a:custGeom>
              <a:avLst/>
              <a:gdLst/>
              <a:ahLst/>
              <a:cxnLst/>
              <a:rect l="l" t="t" r="r" b="b"/>
              <a:pathLst>
                <a:path w="1654810" h="246380">
                  <a:moveTo>
                    <a:pt x="0" y="0"/>
                  </a:moveTo>
                  <a:lnTo>
                    <a:pt x="1644852" y="244356"/>
                  </a:lnTo>
                  <a:lnTo>
                    <a:pt x="1654273" y="245755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80059" y="1963343"/>
              <a:ext cx="131542" cy="126347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4129297" y="1827006"/>
            <a:ext cx="174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892" baseline="-12152" dirty="0">
                <a:latin typeface="Arial"/>
                <a:cs typeface="Arial"/>
              </a:rPr>
              <a:t>𝑦</a:t>
            </a:r>
            <a:r>
              <a:rPr sz="1600" spc="-595" dirty="0">
                <a:latin typeface="Arial"/>
                <a:cs typeface="Arial"/>
              </a:rPr>
              <a:t>^</a:t>
            </a:r>
            <a:endParaRPr sz="16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255484" y="2001457"/>
            <a:ext cx="9779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-45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189111" y="1561452"/>
            <a:ext cx="128270" cy="356870"/>
            <a:chOff x="4189111" y="1561452"/>
            <a:chExt cx="128270" cy="356870"/>
          </a:xfrm>
        </p:grpSpPr>
        <p:sp>
          <p:nvSpPr>
            <p:cNvPr id="91" name="object 91"/>
            <p:cNvSpPr/>
            <p:nvPr/>
          </p:nvSpPr>
          <p:spPr>
            <a:xfrm>
              <a:off x="4252788" y="1620379"/>
              <a:ext cx="1270" cy="288290"/>
            </a:xfrm>
            <a:custGeom>
              <a:avLst/>
              <a:gdLst/>
              <a:ahLst/>
              <a:cxnLst/>
              <a:rect l="l" t="t" r="r" b="b"/>
              <a:pathLst>
                <a:path w="1270" h="288289">
                  <a:moveTo>
                    <a:pt x="535" y="-9524"/>
                  </a:moveTo>
                  <a:lnTo>
                    <a:pt x="535" y="297534"/>
                  </a:lnTo>
                </a:path>
              </a:pathLst>
            </a:custGeom>
            <a:ln w="2012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89111" y="1561452"/>
              <a:ext cx="127732" cy="125958"/>
            </a:xfrm>
            <a:prstGeom prst="rect">
              <a:avLst/>
            </a:prstGeom>
          </p:spPr>
        </p:pic>
      </p:grpSp>
      <p:sp>
        <p:nvSpPr>
          <p:cNvPr id="93" name="object 93"/>
          <p:cNvSpPr txBox="1"/>
          <p:nvPr/>
        </p:nvSpPr>
        <p:spPr>
          <a:xfrm>
            <a:off x="4127500" y="1244600"/>
            <a:ext cx="248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77900" y="6363952"/>
            <a:ext cx="246888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65</a:t>
            </a:fld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78663" y="1095581"/>
            <a:ext cx="4004945" cy="4605655"/>
            <a:chOff x="978663" y="1095581"/>
            <a:chExt cx="4004945" cy="4605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10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3511596"/>
              <a:ext cx="3130464" cy="21738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28197" y="3695862"/>
              <a:ext cx="3810" cy="596900"/>
            </a:xfrm>
            <a:custGeom>
              <a:avLst/>
              <a:gdLst/>
              <a:ahLst/>
              <a:cxnLst/>
              <a:rect l="l" t="t" r="r" b="b"/>
              <a:pathLst>
                <a:path w="3809" h="596900">
                  <a:moveTo>
                    <a:pt x="1872" y="-9525"/>
                  </a:moveTo>
                  <a:lnTo>
                    <a:pt x="1872" y="606413"/>
                  </a:lnTo>
                </a:path>
              </a:pathLst>
            </a:custGeom>
            <a:ln w="2279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56" y="3636935"/>
              <a:ext cx="127732" cy="1260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94" y="3511596"/>
              <a:ext cx="131620" cy="12534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54858" y="3624603"/>
              <a:ext cx="2244090" cy="995680"/>
            </a:xfrm>
            <a:custGeom>
              <a:avLst/>
              <a:gdLst/>
              <a:ahLst/>
              <a:cxnLst/>
              <a:rect l="l" t="t" r="r" b="b"/>
              <a:pathLst>
                <a:path w="2244090" h="995679">
                  <a:moveTo>
                    <a:pt x="2243577" y="995481"/>
                  </a:moveTo>
                  <a:lnTo>
                    <a:pt x="8723" y="387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0994" y="3586821"/>
              <a:ext cx="134645" cy="1181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54083" y="3616080"/>
              <a:ext cx="2844800" cy="1016635"/>
            </a:xfrm>
            <a:custGeom>
              <a:avLst/>
              <a:gdLst/>
              <a:ahLst/>
              <a:cxnLst/>
              <a:rect l="l" t="t" r="r" b="b"/>
              <a:pathLst>
                <a:path w="2844800" h="1016635">
                  <a:moveTo>
                    <a:pt x="2844352" y="1016306"/>
                  </a:moveTo>
                  <a:lnTo>
                    <a:pt x="8984" y="321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8591" y="3573024"/>
              <a:ext cx="134767" cy="12102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51881" y="3609908"/>
              <a:ext cx="3446779" cy="1031240"/>
            </a:xfrm>
            <a:custGeom>
              <a:avLst/>
              <a:gdLst/>
              <a:ahLst/>
              <a:cxnLst/>
              <a:rect l="l" t="t" r="r" b="b"/>
              <a:pathLst>
                <a:path w="3446779" h="1031239">
                  <a:moveTo>
                    <a:pt x="3446555" y="1030769"/>
                  </a:moveTo>
                  <a:lnTo>
                    <a:pt x="9138" y="2733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5424" y="3563270"/>
              <a:ext cx="134405" cy="12266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2141" y="4358841"/>
              <a:ext cx="125339" cy="1316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2141" y="4527696"/>
              <a:ext cx="125339" cy="1316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2141" y="4696550"/>
              <a:ext cx="125339" cy="1316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2141" y="4865405"/>
              <a:ext cx="125339" cy="1316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707961" y="42935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40824" y="5131946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6957" y="5073018"/>
              <a:ext cx="127735" cy="12577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83426" y="2758920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1894847" y="0"/>
                  </a:lnTo>
                </a:path>
                <a:path w="2308860">
                  <a:moveTo>
                    <a:pt x="2031010" y="0"/>
                  </a:moveTo>
                  <a:lnTo>
                    <a:pt x="2308484" y="0"/>
                  </a:lnTo>
                </a:path>
              </a:pathLst>
            </a:custGeom>
            <a:ln w="317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83426" y="2763683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484" y="0"/>
                  </a:lnTo>
                </a:path>
              </a:pathLst>
            </a:custGeom>
            <a:ln w="317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83426" y="277306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484" y="0"/>
                  </a:lnTo>
                </a:path>
              </a:pathLst>
            </a:custGeom>
            <a:ln w="952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66885" y="2713340"/>
              <a:ext cx="136525" cy="55244"/>
            </a:xfrm>
            <a:custGeom>
              <a:avLst/>
              <a:gdLst/>
              <a:ahLst/>
              <a:cxnLst/>
              <a:rect l="l" t="t" r="r" b="b"/>
              <a:pathLst>
                <a:path w="136525" h="55244">
                  <a:moveTo>
                    <a:pt x="0" y="0"/>
                  </a:moveTo>
                  <a:lnTo>
                    <a:pt x="136163" y="0"/>
                  </a:lnTo>
                  <a:lnTo>
                    <a:pt x="136163" y="54965"/>
                  </a:lnTo>
                  <a:lnTo>
                    <a:pt x="0" y="54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6885" y="2713340"/>
              <a:ext cx="136525" cy="55244"/>
            </a:xfrm>
            <a:custGeom>
              <a:avLst/>
              <a:gdLst/>
              <a:ahLst/>
              <a:cxnLst/>
              <a:rect l="l" t="t" r="r" b="b"/>
              <a:pathLst>
                <a:path w="136525" h="55244">
                  <a:moveTo>
                    <a:pt x="0" y="0"/>
                  </a:moveTo>
                  <a:lnTo>
                    <a:pt x="136163" y="0"/>
                  </a:lnTo>
                  <a:lnTo>
                    <a:pt x="136163" y="54966"/>
                  </a:lnTo>
                  <a:lnTo>
                    <a:pt x="0" y="5496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70682" y="2524592"/>
              <a:ext cx="136525" cy="234950"/>
            </a:xfrm>
            <a:custGeom>
              <a:avLst/>
              <a:gdLst/>
              <a:ahLst/>
              <a:cxnLst/>
              <a:rect l="l" t="t" r="r" b="b"/>
              <a:pathLst>
                <a:path w="136525" h="234950">
                  <a:moveTo>
                    <a:pt x="0" y="0"/>
                  </a:moveTo>
                  <a:lnTo>
                    <a:pt x="136163" y="0"/>
                  </a:lnTo>
                  <a:lnTo>
                    <a:pt x="136163" y="234467"/>
                  </a:lnTo>
                  <a:lnTo>
                    <a:pt x="0" y="234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70682" y="2524592"/>
              <a:ext cx="136525" cy="234950"/>
            </a:xfrm>
            <a:custGeom>
              <a:avLst/>
              <a:gdLst/>
              <a:ahLst/>
              <a:cxnLst/>
              <a:rect l="l" t="t" r="r" b="b"/>
              <a:pathLst>
                <a:path w="136525" h="234950">
                  <a:moveTo>
                    <a:pt x="0" y="0"/>
                  </a:moveTo>
                  <a:lnTo>
                    <a:pt x="136163" y="0"/>
                  </a:lnTo>
                  <a:lnTo>
                    <a:pt x="136163" y="234467"/>
                  </a:lnTo>
                  <a:lnTo>
                    <a:pt x="0" y="23446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74478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74478" y="2713340"/>
              <a:ext cx="136525" cy="45720"/>
            </a:xfrm>
            <a:custGeom>
              <a:avLst/>
              <a:gdLst/>
              <a:ahLst/>
              <a:cxnLst/>
              <a:rect l="l" t="t" r="r" b="b"/>
              <a:pathLst>
                <a:path w="136525" h="45719">
                  <a:moveTo>
                    <a:pt x="0" y="0"/>
                  </a:moveTo>
                  <a:lnTo>
                    <a:pt x="136163" y="0"/>
                  </a:lnTo>
                  <a:lnTo>
                    <a:pt x="136163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78273" y="2247234"/>
              <a:ext cx="136525" cy="512445"/>
            </a:xfrm>
            <a:custGeom>
              <a:avLst/>
              <a:gdLst/>
              <a:ahLst/>
              <a:cxnLst/>
              <a:rect l="l" t="t" r="r" b="b"/>
              <a:pathLst>
                <a:path w="136525" h="512444">
                  <a:moveTo>
                    <a:pt x="0" y="0"/>
                  </a:moveTo>
                  <a:lnTo>
                    <a:pt x="136163" y="0"/>
                  </a:lnTo>
                  <a:lnTo>
                    <a:pt x="136163" y="511826"/>
                  </a:lnTo>
                  <a:lnTo>
                    <a:pt x="0" y="5118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78273" y="2247234"/>
              <a:ext cx="136525" cy="512445"/>
            </a:xfrm>
            <a:custGeom>
              <a:avLst/>
              <a:gdLst/>
              <a:ahLst/>
              <a:cxnLst/>
              <a:rect l="l" t="t" r="r" b="b"/>
              <a:pathLst>
                <a:path w="136525" h="512444">
                  <a:moveTo>
                    <a:pt x="0" y="0"/>
                  </a:moveTo>
                  <a:lnTo>
                    <a:pt x="136163" y="0"/>
                  </a:lnTo>
                  <a:lnTo>
                    <a:pt x="136163" y="511827"/>
                  </a:lnTo>
                  <a:lnTo>
                    <a:pt x="0" y="51182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32704" y="2827234"/>
              <a:ext cx="2540" cy="694055"/>
            </a:xfrm>
            <a:custGeom>
              <a:avLst/>
              <a:gdLst/>
              <a:ahLst/>
              <a:cxnLst/>
              <a:rect l="l" t="t" r="r" b="b"/>
              <a:pathLst>
                <a:path w="2540" h="694054">
                  <a:moveTo>
                    <a:pt x="0" y="693888"/>
                  </a:moveTo>
                  <a:lnTo>
                    <a:pt x="2057" y="9524"/>
                  </a:lnTo>
                  <a:lnTo>
                    <a:pt x="208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0771" y="2768306"/>
              <a:ext cx="127734" cy="12592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737058" y="2817987"/>
              <a:ext cx="1905" cy="703580"/>
            </a:xfrm>
            <a:custGeom>
              <a:avLst/>
              <a:gdLst/>
              <a:ahLst/>
              <a:cxnLst/>
              <a:rect l="l" t="t" r="r" b="b"/>
              <a:pathLst>
                <a:path w="1905" h="703579">
                  <a:moveTo>
                    <a:pt x="0" y="703134"/>
                  </a:moveTo>
                  <a:lnTo>
                    <a:pt x="1551" y="9524"/>
                  </a:lnTo>
                  <a:lnTo>
                    <a:pt x="1573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4651" y="2759059"/>
              <a:ext cx="127734" cy="12588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341412" y="2817987"/>
              <a:ext cx="1270" cy="703580"/>
            </a:xfrm>
            <a:custGeom>
              <a:avLst/>
              <a:gdLst/>
              <a:ahLst/>
              <a:cxnLst/>
              <a:rect l="l" t="t" r="r" b="b"/>
              <a:pathLst>
                <a:path w="1269" h="703579">
                  <a:moveTo>
                    <a:pt x="0" y="703134"/>
                  </a:moveTo>
                  <a:lnTo>
                    <a:pt x="1043" y="9524"/>
                  </a:lnTo>
                  <a:lnTo>
                    <a:pt x="1058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78527" y="2759059"/>
              <a:ext cx="127735" cy="12585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945767" y="2817988"/>
              <a:ext cx="635" cy="703580"/>
            </a:xfrm>
            <a:custGeom>
              <a:avLst/>
              <a:gdLst/>
              <a:ahLst/>
              <a:cxnLst/>
              <a:rect l="l" t="t" r="r" b="b"/>
              <a:pathLst>
                <a:path w="635" h="703579">
                  <a:moveTo>
                    <a:pt x="0" y="703134"/>
                  </a:moveTo>
                  <a:lnTo>
                    <a:pt x="536" y="9524"/>
                  </a:lnTo>
                  <a:lnTo>
                    <a:pt x="543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82403" y="2759061"/>
              <a:ext cx="127735" cy="12581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165359" y="1713784"/>
              <a:ext cx="813435" cy="990600"/>
            </a:xfrm>
            <a:custGeom>
              <a:avLst/>
              <a:gdLst/>
              <a:ahLst/>
              <a:cxnLst/>
              <a:rect l="l" t="t" r="r" b="b"/>
              <a:pathLst>
                <a:path w="813435" h="990600">
                  <a:moveTo>
                    <a:pt x="0" y="990031"/>
                  </a:moveTo>
                  <a:lnTo>
                    <a:pt x="807005" y="7364"/>
                  </a:lnTo>
                  <a:lnTo>
                    <a:pt x="813053" y="0"/>
                  </a:lnTo>
                </a:path>
              </a:pathLst>
            </a:custGeom>
            <a:ln w="19049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93200" y="1668245"/>
              <a:ext cx="122612" cy="13041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785118" y="1921296"/>
              <a:ext cx="217170" cy="594360"/>
            </a:xfrm>
            <a:custGeom>
              <a:avLst/>
              <a:gdLst/>
              <a:ahLst/>
              <a:cxnLst/>
              <a:rect l="l" t="t" r="r" b="b"/>
              <a:pathLst>
                <a:path w="217169" h="594360">
                  <a:moveTo>
                    <a:pt x="0" y="593771"/>
                  </a:moveTo>
                  <a:lnTo>
                    <a:pt x="213861" y="8961"/>
                  </a:lnTo>
                  <a:lnTo>
                    <a:pt x="217138" y="0"/>
                  </a:lnTo>
                </a:path>
              </a:pathLst>
            </a:custGeom>
            <a:ln w="19049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24029" y="1865953"/>
              <a:ext cx="120768" cy="13478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226149" y="1952382"/>
              <a:ext cx="111760" cy="751840"/>
            </a:xfrm>
            <a:custGeom>
              <a:avLst/>
              <a:gdLst/>
              <a:ahLst/>
              <a:cxnLst/>
              <a:rect l="l" t="t" r="r" b="b"/>
              <a:pathLst>
                <a:path w="111760" h="751839">
                  <a:moveTo>
                    <a:pt x="111600" y="751433"/>
                  </a:moveTo>
                  <a:lnTo>
                    <a:pt x="1400" y="9425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70435" y="1894094"/>
              <a:ext cx="126348" cy="13154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337059" y="1723676"/>
              <a:ext cx="532130" cy="680720"/>
            </a:xfrm>
            <a:custGeom>
              <a:avLst/>
              <a:gdLst/>
              <a:ahLst/>
              <a:cxnLst/>
              <a:rect l="l" t="t" r="r" b="b"/>
              <a:pathLst>
                <a:path w="532130" h="680719">
                  <a:moveTo>
                    <a:pt x="531690" y="680189"/>
                  </a:moveTo>
                  <a:lnTo>
                    <a:pt x="5870" y="7509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00768" y="1677249"/>
              <a:ext cx="121318" cy="13103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170440"/>
              <a:ext cx="125339" cy="13162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339296"/>
              <a:ext cx="125339" cy="13162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508150"/>
              <a:ext cx="125339" cy="13162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677005"/>
              <a:ext cx="125339" cy="1316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025336" y="11051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80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77900" y="5727700"/>
            <a:ext cx="2468880" cy="922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  <a:tabLst>
                <a:tab pos="616585" algn="l"/>
                <a:tab pos="1151890" algn="l"/>
                <a:tab pos="1751330" algn="l"/>
              </a:tabLst>
            </a:pPr>
            <a:r>
              <a:rPr sz="1600" i="1" spc="-5" dirty="0">
                <a:latin typeface="Trebuchet MS"/>
                <a:cs typeface="Trebuchet MS"/>
              </a:rPr>
              <a:t>il	</a:t>
            </a:r>
            <a:r>
              <a:rPr sz="1600" i="1" dirty="0">
                <a:latin typeface="Trebuchet MS"/>
                <a:cs typeface="Trebuchet MS"/>
              </a:rPr>
              <a:t>a	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822700" y="5715000"/>
            <a:ext cx="1149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765" algn="l"/>
              </a:tabLst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	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67952" y="3289599"/>
            <a:ext cx="290830" cy="660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252" y="1964313"/>
            <a:ext cx="290830" cy="2150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  <a:tabLst>
                <a:tab pos="1167765" algn="l"/>
              </a:tabLst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Attention	Attention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267952" y="1850185"/>
            <a:ext cx="290830" cy="12109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25292" y="2143111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4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336800" y="1181100"/>
            <a:ext cx="995044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2400" marR="5080" indent="-1397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ttent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ion 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output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289515" y="1778698"/>
            <a:ext cx="2613660" cy="2515870"/>
            <a:chOff x="2289515" y="1778698"/>
            <a:chExt cx="2613660" cy="2515870"/>
          </a:xfrm>
        </p:grpSpPr>
        <p:sp>
          <p:nvSpPr>
            <p:cNvPr id="76" name="object 76"/>
            <p:cNvSpPr/>
            <p:nvPr/>
          </p:nvSpPr>
          <p:spPr>
            <a:xfrm>
              <a:off x="2299040" y="1788223"/>
              <a:ext cx="2251710" cy="282575"/>
            </a:xfrm>
            <a:custGeom>
              <a:avLst/>
              <a:gdLst/>
              <a:ahLst/>
              <a:cxnLst/>
              <a:rect l="l" t="t" r="r" b="b"/>
              <a:pathLst>
                <a:path w="2251710" h="282575">
                  <a:moveTo>
                    <a:pt x="0" y="0"/>
                  </a:moveTo>
                  <a:lnTo>
                    <a:pt x="2241910" y="281213"/>
                  </a:lnTo>
                  <a:lnTo>
                    <a:pt x="2251361" y="282398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78031" y="2000931"/>
              <a:ext cx="130839" cy="12674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839112" y="2217791"/>
              <a:ext cx="1905" cy="2066289"/>
            </a:xfrm>
            <a:custGeom>
              <a:avLst/>
              <a:gdLst/>
              <a:ahLst/>
              <a:cxnLst/>
              <a:rect l="l" t="t" r="r" b="b"/>
              <a:pathLst>
                <a:path w="1904" h="2066289">
                  <a:moveTo>
                    <a:pt x="717" y="-9525"/>
                  </a:moveTo>
                  <a:lnTo>
                    <a:pt x="717" y="2075715"/>
                  </a:lnTo>
                </a:path>
              </a:pathLst>
            </a:custGeom>
            <a:ln w="2048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75281" y="2158864"/>
              <a:ext cx="127735" cy="125813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4714424" y="1827298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607" baseline="-12152" dirty="0">
                <a:latin typeface="Arial"/>
                <a:cs typeface="Arial"/>
              </a:rPr>
              <a:t>𝑦</a:t>
            </a:r>
            <a:r>
              <a:rPr sz="1600" spc="-405" dirty="0">
                <a:latin typeface="Arial"/>
                <a:cs typeface="Arial"/>
              </a:rPr>
              <a:t>^</a:t>
            </a:r>
            <a:r>
              <a:rPr sz="1650" spc="-607" baseline="-45454" dirty="0">
                <a:latin typeface="Arial"/>
                <a:cs typeface="Arial"/>
              </a:rPr>
              <a:t>2</a:t>
            </a:r>
            <a:endParaRPr sz="1650" baseline="-45454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777382" y="1555638"/>
            <a:ext cx="128270" cy="362585"/>
            <a:chOff x="4777382" y="1555638"/>
            <a:chExt cx="128270" cy="362585"/>
          </a:xfrm>
        </p:grpSpPr>
        <p:sp>
          <p:nvSpPr>
            <p:cNvPr id="82" name="object 82"/>
            <p:cNvSpPr/>
            <p:nvPr/>
          </p:nvSpPr>
          <p:spPr>
            <a:xfrm>
              <a:off x="4839754" y="1614564"/>
              <a:ext cx="1905" cy="294640"/>
            </a:xfrm>
            <a:custGeom>
              <a:avLst/>
              <a:gdLst/>
              <a:ahLst/>
              <a:cxnLst/>
              <a:rect l="l" t="t" r="r" b="b"/>
              <a:pathLst>
                <a:path w="1904" h="294639">
                  <a:moveTo>
                    <a:pt x="902" y="-9525"/>
                  </a:moveTo>
                  <a:lnTo>
                    <a:pt x="902" y="303640"/>
                  </a:lnTo>
                </a:path>
              </a:pathLst>
            </a:custGeom>
            <a:ln w="2085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77382" y="1555638"/>
              <a:ext cx="127731" cy="126075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4699000" y="1244600"/>
            <a:ext cx="286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66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471750" y="4485735"/>
            <a:ext cx="2613025" cy="2253615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65405" marR="78740">
              <a:lnSpc>
                <a:spcPts val="2100"/>
              </a:lnSpc>
              <a:spcBef>
                <a:spcPts val="500"/>
              </a:spcBef>
            </a:pP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Sometimes we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take the 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attention output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from  the previous step, and  also feed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it into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the  decoder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(along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with</a:t>
            </a:r>
            <a:r>
              <a:rPr sz="1800" spc="-5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the 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usual decoder</a:t>
            </a:r>
            <a:r>
              <a:rPr sz="1800" spc="-2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input).</a:t>
            </a:r>
            <a:endParaRPr sz="1800">
              <a:latin typeface="Trebuchet MS"/>
              <a:cs typeface="Trebuchet MS"/>
            </a:endParaRPr>
          </a:p>
          <a:p>
            <a:pPr marL="65405" marR="1111885">
              <a:lnSpc>
                <a:spcPts val="2100"/>
              </a:lnSpc>
            </a:pPr>
            <a:r>
              <a:rPr sz="1800" spc="-45" dirty="0">
                <a:solidFill>
                  <a:srgbClr val="7F7F7F"/>
                </a:solidFill>
                <a:latin typeface="Trebuchet MS"/>
                <a:cs typeface="Trebuchet MS"/>
              </a:rPr>
              <a:t>We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do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this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in  </a:t>
            </a:r>
            <a:r>
              <a:rPr sz="1800" spc="-5" dirty="0">
                <a:solidFill>
                  <a:srgbClr val="7F7F7F"/>
                </a:solidFill>
                <a:latin typeface="Trebuchet MS"/>
                <a:cs typeface="Trebuchet MS"/>
              </a:rPr>
              <a:t>Assignment</a:t>
            </a:r>
            <a:r>
              <a:rPr sz="1800" spc="-5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7F7F7F"/>
                </a:solidFill>
                <a:latin typeface="Trebuchet MS"/>
                <a:cs typeface="Trebuchet MS"/>
              </a:rPr>
              <a:t>4.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5069101" y="5487111"/>
            <a:ext cx="417195" cy="424180"/>
            <a:chOff x="5069101" y="5487111"/>
            <a:chExt cx="417195" cy="424180"/>
          </a:xfrm>
        </p:grpSpPr>
        <p:sp>
          <p:nvSpPr>
            <p:cNvPr id="88" name="object 88"/>
            <p:cNvSpPr/>
            <p:nvPr/>
          </p:nvSpPr>
          <p:spPr>
            <a:xfrm>
              <a:off x="5139039" y="5501398"/>
              <a:ext cx="332740" cy="339090"/>
            </a:xfrm>
            <a:custGeom>
              <a:avLst/>
              <a:gdLst/>
              <a:ahLst/>
              <a:cxnLst/>
              <a:rect l="l" t="t" r="r" b="b"/>
              <a:pathLst>
                <a:path w="332739" h="339089">
                  <a:moveTo>
                    <a:pt x="332710" y="0"/>
                  </a:moveTo>
                  <a:lnTo>
                    <a:pt x="10012" y="328492"/>
                  </a:lnTo>
                  <a:lnTo>
                    <a:pt x="0" y="338685"/>
                  </a:lnTo>
                </a:path>
              </a:pathLst>
            </a:custGeom>
            <a:ln w="28575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069101" y="5809616"/>
              <a:ext cx="101600" cy="102235"/>
            </a:xfrm>
            <a:custGeom>
              <a:avLst/>
              <a:gdLst/>
              <a:ahLst/>
              <a:cxnLst/>
              <a:rect l="l" t="t" r="r" b="b"/>
              <a:pathLst>
                <a:path w="101600" h="102235">
                  <a:moveTo>
                    <a:pt x="32885" y="0"/>
                  </a:moveTo>
                  <a:lnTo>
                    <a:pt x="0" y="101661"/>
                  </a:lnTo>
                  <a:lnTo>
                    <a:pt x="101060" y="66972"/>
                  </a:lnTo>
                  <a:lnTo>
                    <a:pt x="32885" y="0"/>
                  </a:lnTo>
                  <a:close/>
                </a:path>
              </a:pathLst>
            </a:custGeom>
            <a:solidFill>
              <a:srgbClr val="BB57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78663" y="1095581"/>
            <a:ext cx="4473575" cy="4605655"/>
            <a:chOff x="978663" y="1095581"/>
            <a:chExt cx="4473575" cy="4605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10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3511596"/>
              <a:ext cx="3130464" cy="21738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28197" y="3695862"/>
              <a:ext cx="3810" cy="596900"/>
            </a:xfrm>
            <a:custGeom>
              <a:avLst/>
              <a:gdLst/>
              <a:ahLst/>
              <a:cxnLst/>
              <a:rect l="l" t="t" r="r" b="b"/>
              <a:pathLst>
                <a:path w="3809" h="596900">
                  <a:moveTo>
                    <a:pt x="1872" y="-9525"/>
                  </a:moveTo>
                  <a:lnTo>
                    <a:pt x="1872" y="606413"/>
                  </a:lnTo>
                </a:path>
              </a:pathLst>
            </a:custGeom>
            <a:ln w="2279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56" y="3636935"/>
              <a:ext cx="127732" cy="1260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94" y="3511596"/>
              <a:ext cx="131620" cy="12534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70621" y="3576551"/>
              <a:ext cx="2372360" cy="43815"/>
            </a:xfrm>
            <a:custGeom>
              <a:avLst/>
              <a:gdLst/>
              <a:ahLst/>
              <a:cxnLst/>
              <a:rect l="l" t="t" r="r" b="b"/>
              <a:pathLst>
                <a:path w="2372360" h="43814">
                  <a:moveTo>
                    <a:pt x="2372060" y="43408"/>
                  </a:moveTo>
                  <a:lnTo>
                    <a:pt x="9523" y="174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1703" y="3513623"/>
              <a:ext cx="126646" cy="12771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66276" y="3576110"/>
              <a:ext cx="2976880" cy="44450"/>
            </a:xfrm>
            <a:custGeom>
              <a:avLst/>
              <a:gdLst/>
              <a:ahLst/>
              <a:cxnLst/>
              <a:rect l="l" t="t" r="r" b="b"/>
              <a:pathLst>
                <a:path w="2976879" h="44450">
                  <a:moveTo>
                    <a:pt x="2976405" y="43921"/>
                  </a:moveTo>
                  <a:lnTo>
                    <a:pt x="9524" y="14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7354" y="3512997"/>
              <a:ext cx="126481" cy="12772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61926" y="3575810"/>
              <a:ext cx="3580765" cy="44450"/>
            </a:xfrm>
            <a:custGeom>
              <a:avLst/>
              <a:gdLst/>
              <a:ahLst/>
              <a:cxnLst/>
              <a:rect l="l" t="t" r="r" b="b"/>
              <a:pathLst>
                <a:path w="3580765" h="44450">
                  <a:moveTo>
                    <a:pt x="3580754" y="44268"/>
                  </a:moveTo>
                  <a:lnTo>
                    <a:pt x="9524" y="117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3003" y="3512576"/>
              <a:ext cx="126370" cy="12772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57576" y="3575595"/>
              <a:ext cx="4185285" cy="45085"/>
            </a:xfrm>
            <a:custGeom>
              <a:avLst/>
              <a:gdLst/>
              <a:ahLst/>
              <a:cxnLst/>
              <a:rect l="l" t="t" r="r" b="b"/>
              <a:pathLst>
                <a:path w="4185285" h="45085">
                  <a:moveTo>
                    <a:pt x="4185105" y="44518"/>
                  </a:moveTo>
                  <a:lnTo>
                    <a:pt x="9524" y="10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651" y="3512271"/>
              <a:ext cx="126288" cy="1277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83426" y="2758920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1291052" y="0"/>
                  </a:lnTo>
                </a:path>
                <a:path w="2308860">
                  <a:moveTo>
                    <a:pt x="1414273" y="0"/>
                  </a:moveTo>
                  <a:lnTo>
                    <a:pt x="1894848" y="0"/>
                  </a:lnTo>
                </a:path>
                <a:path w="2308860">
                  <a:moveTo>
                    <a:pt x="2018626" y="0"/>
                  </a:moveTo>
                  <a:lnTo>
                    <a:pt x="2308484" y="0"/>
                  </a:lnTo>
                </a:path>
              </a:pathLst>
            </a:custGeom>
            <a:ln w="317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3426" y="2763683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484" y="0"/>
                  </a:lnTo>
                </a:path>
              </a:pathLst>
            </a:custGeom>
            <a:ln w="317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83426" y="277306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484" y="0"/>
                  </a:lnTo>
                </a:path>
              </a:pathLst>
            </a:custGeom>
            <a:ln w="952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6885" y="2713340"/>
              <a:ext cx="136525" cy="55244"/>
            </a:xfrm>
            <a:custGeom>
              <a:avLst/>
              <a:gdLst/>
              <a:ahLst/>
              <a:cxnLst/>
              <a:rect l="l" t="t" r="r" b="b"/>
              <a:pathLst>
                <a:path w="136525" h="55244">
                  <a:moveTo>
                    <a:pt x="0" y="0"/>
                  </a:moveTo>
                  <a:lnTo>
                    <a:pt x="136163" y="0"/>
                  </a:lnTo>
                  <a:lnTo>
                    <a:pt x="136163" y="54965"/>
                  </a:lnTo>
                  <a:lnTo>
                    <a:pt x="0" y="54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66885" y="2713340"/>
              <a:ext cx="136525" cy="55244"/>
            </a:xfrm>
            <a:custGeom>
              <a:avLst/>
              <a:gdLst/>
              <a:ahLst/>
              <a:cxnLst/>
              <a:rect l="l" t="t" r="r" b="b"/>
              <a:pathLst>
                <a:path w="136525" h="55244">
                  <a:moveTo>
                    <a:pt x="0" y="0"/>
                  </a:moveTo>
                  <a:lnTo>
                    <a:pt x="136163" y="0"/>
                  </a:lnTo>
                  <a:lnTo>
                    <a:pt x="136163" y="54966"/>
                  </a:lnTo>
                  <a:lnTo>
                    <a:pt x="0" y="5496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70682" y="2704094"/>
              <a:ext cx="142240" cy="55244"/>
            </a:xfrm>
            <a:custGeom>
              <a:avLst/>
              <a:gdLst/>
              <a:ahLst/>
              <a:cxnLst/>
              <a:rect l="l" t="t" r="r" b="b"/>
              <a:pathLst>
                <a:path w="142239" h="55244">
                  <a:moveTo>
                    <a:pt x="0" y="0"/>
                  </a:moveTo>
                  <a:lnTo>
                    <a:pt x="141964" y="0"/>
                  </a:lnTo>
                  <a:lnTo>
                    <a:pt x="141964" y="54965"/>
                  </a:lnTo>
                  <a:lnTo>
                    <a:pt x="0" y="54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70682" y="2704094"/>
              <a:ext cx="142240" cy="55244"/>
            </a:xfrm>
            <a:custGeom>
              <a:avLst/>
              <a:gdLst/>
              <a:ahLst/>
              <a:cxnLst/>
              <a:rect l="l" t="t" r="r" b="b"/>
              <a:pathLst>
                <a:path w="142239" h="55244">
                  <a:moveTo>
                    <a:pt x="0" y="0"/>
                  </a:moveTo>
                  <a:lnTo>
                    <a:pt x="141965" y="0"/>
                  </a:lnTo>
                  <a:lnTo>
                    <a:pt x="141965" y="54966"/>
                  </a:lnTo>
                  <a:lnTo>
                    <a:pt x="0" y="5496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74478" y="2186885"/>
              <a:ext cx="123825" cy="572770"/>
            </a:xfrm>
            <a:custGeom>
              <a:avLst/>
              <a:gdLst/>
              <a:ahLst/>
              <a:cxnLst/>
              <a:rect l="l" t="t" r="r" b="b"/>
              <a:pathLst>
                <a:path w="123825" h="572769">
                  <a:moveTo>
                    <a:pt x="0" y="0"/>
                  </a:moveTo>
                  <a:lnTo>
                    <a:pt x="123220" y="0"/>
                  </a:lnTo>
                  <a:lnTo>
                    <a:pt x="123220" y="572175"/>
                  </a:lnTo>
                  <a:lnTo>
                    <a:pt x="0" y="572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74478" y="2186885"/>
              <a:ext cx="123825" cy="572770"/>
            </a:xfrm>
            <a:custGeom>
              <a:avLst/>
              <a:gdLst/>
              <a:ahLst/>
              <a:cxnLst/>
              <a:rect l="l" t="t" r="r" b="b"/>
              <a:pathLst>
                <a:path w="123825" h="572769">
                  <a:moveTo>
                    <a:pt x="0" y="0"/>
                  </a:moveTo>
                  <a:lnTo>
                    <a:pt x="123219" y="0"/>
                  </a:lnTo>
                  <a:lnTo>
                    <a:pt x="123219" y="572176"/>
                  </a:lnTo>
                  <a:lnTo>
                    <a:pt x="0" y="57217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78274" y="2616865"/>
              <a:ext cx="123825" cy="142240"/>
            </a:xfrm>
            <a:custGeom>
              <a:avLst/>
              <a:gdLst/>
              <a:ahLst/>
              <a:cxnLst/>
              <a:rect l="l" t="t" r="r" b="b"/>
              <a:pathLst>
                <a:path w="123825" h="142239">
                  <a:moveTo>
                    <a:pt x="0" y="0"/>
                  </a:moveTo>
                  <a:lnTo>
                    <a:pt x="123778" y="0"/>
                  </a:lnTo>
                  <a:lnTo>
                    <a:pt x="123778" y="142194"/>
                  </a:lnTo>
                  <a:lnTo>
                    <a:pt x="0" y="142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78274" y="2616865"/>
              <a:ext cx="123825" cy="142240"/>
            </a:xfrm>
            <a:custGeom>
              <a:avLst/>
              <a:gdLst/>
              <a:ahLst/>
              <a:cxnLst/>
              <a:rect l="l" t="t" r="r" b="b"/>
              <a:pathLst>
                <a:path w="123825" h="142239">
                  <a:moveTo>
                    <a:pt x="0" y="0"/>
                  </a:moveTo>
                  <a:lnTo>
                    <a:pt x="123777" y="0"/>
                  </a:lnTo>
                  <a:lnTo>
                    <a:pt x="123777" y="142195"/>
                  </a:lnTo>
                  <a:lnTo>
                    <a:pt x="0" y="14219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32704" y="2827234"/>
              <a:ext cx="2540" cy="694055"/>
            </a:xfrm>
            <a:custGeom>
              <a:avLst/>
              <a:gdLst/>
              <a:ahLst/>
              <a:cxnLst/>
              <a:rect l="l" t="t" r="r" b="b"/>
              <a:pathLst>
                <a:path w="2540" h="694054">
                  <a:moveTo>
                    <a:pt x="0" y="693888"/>
                  </a:moveTo>
                  <a:lnTo>
                    <a:pt x="2057" y="9524"/>
                  </a:lnTo>
                  <a:lnTo>
                    <a:pt x="208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771" y="2768306"/>
              <a:ext cx="127734" cy="12592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737058" y="2817986"/>
              <a:ext cx="4445" cy="703580"/>
            </a:xfrm>
            <a:custGeom>
              <a:avLst/>
              <a:gdLst/>
              <a:ahLst/>
              <a:cxnLst/>
              <a:rect l="l" t="t" r="r" b="b"/>
              <a:pathLst>
                <a:path w="4444" h="703579">
                  <a:moveTo>
                    <a:pt x="0" y="703135"/>
                  </a:moveTo>
                  <a:lnTo>
                    <a:pt x="4192" y="9524"/>
                  </a:lnTo>
                  <a:lnTo>
                    <a:pt x="4249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7135" y="2759059"/>
              <a:ext cx="127732" cy="12607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336500" y="2817986"/>
              <a:ext cx="5080" cy="703580"/>
            </a:xfrm>
            <a:custGeom>
              <a:avLst/>
              <a:gdLst/>
              <a:ahLst/>
              <a:cxnLst/>
              <a:rect l="l" t="t" r="r" b="b"/>
              <a:pathLst>
                <a:path w="5080" h="703579">
                  <a:moveTo>
                    <a:pt x="2456" y="-9525"/>
                  </a:moveTo>
                  <a:lnTo>
                    <a:pt x="2456" y="712662"/>
                  </a:lnTo>
                </a:path>
              </a:pathLst>
            </a:custGeom>
            <a:ln w="2396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2990" y="2759061"/>
              <a:ext cx="127731" cy="12611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940596" y="2817986"/>
              <a:ext cx="5715" cy="703580"/>
            </a:xfrm>
            <a:custGeom>
              <a:avLst/>
              <a:gdLst/>
              <a:ahLst/>
              <a:cxnLst/>
              <a:rect l="l" t="t" r="r" b="b"/>
              <a:pathLst>
                <a:path w="5714" h="703579">
                  <a:moveTo>
                    <a:pt x="2585" y="-9525"/>
                  </a:moveTo>
                  <a:lnTo>
                    <a:pt x="2585" y="712663"/>
                  </a:lnTo>
                </a:path>
              </a:pathLst>
            </a:custGeom>
            <a:ln w="2422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7105" y="2759059"/>
              <a:ext cx="127731" cy="12613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165359" y="1713784"/>
              <a:ext cx="813435" cy="990600"/>
            </a:xfrm>
            <a:custGeom>
              <a:avLst/>
              <a:gdLst/>
              <a:ahLst/>
              <a:cxnLst/>
              <a:rect l="l" t="t" r="r" b="b"/>
              <a:pathLst>
                <a:path w="813435" h="990600">
                  <a:moveTo>
                    <a:pt x="0" y="990031"/>
                  </a:moveTo>
                  <a:lnTo>
                    <a:pt x="807005" y="7364"/>
                  </a:lnTo>
                  <a:lnTo>
                    <a:pt x="813053" y="0"/>
                  </a:lnTo>
                </a:path>
              </a:pathLst>
            </a:custGeom>
            <a:ln w="19049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93200" y="1668245"/>
              <a:ext cx="122612" cy="13041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54129" y="1932041"/>
              <a:ext cx="257175" cy="762635"/>
            </a:xfrm>
            <a:custGeom>
              <a:avLst/>
              <a:gdLst/>
              <a:ahLst/>
              <a:cxnLst/>
              <a:rect l="l" t="t" r="r" b="b"/>
              <a:pathLst>
                <a:path w="257175" h="762635">
                  <a:moveTo>
                    <a:pt x="0" y="762528"/>
                  </a:moveTo>
                  <a:lnTo>
                    <a:pt x="253781" y="9041"/>
                  </a:lnTo>
                  <a:lnTo>
                    <a:pt x="256826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33638" y="1876196"/>
              <a:ext cx="121632" cy="13468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87601" y="1894094"/>
              <a:ext cx="125674" cy="29279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333070" y="1761674"/>
              <a:ext cx="554355" cy="845819"/>
            </a:xfrm>
            <a:custGeom>
              <a:avLst/>
              <a:gdLst/>
              <a:ahLst/>
              <a:cxnLst/>
              <a:rect l="l" t="t" r="r" b="b"/>
              <a:pathLst>
                <a:path w="554355" h="845819">
                  <a:moveTo>
                    <a:pt x="554253" y="845665"/>
                  </a:moveTo>
                  <a:lnTo>
                    <a:pt x="5228" y="7977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00768" y="1712389"/>
              <a:ext cx="116311" cy="13259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170440"/>
              <a:ext cx="125339" cy="13162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339296"/>
              <a:ext cx="125339" cy="13162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508150"/>
              <a:ext cx="125339" cy="13162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677005"/>
              <a:ext cx="125339" cy="13162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025336" y="11051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80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822700" y="5715000"/>
            <a:ext cx="1784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765" algn="l"/>
                <a:tab pos="1510665" algn="l"/>
              </a:tabLst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	he	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26424" y="5727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82254" y="5727700"/>
            <a:ext cx="132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117485" y="5727700"/>
            <a:ext cx="1316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2140" algn="l"/>
              </a:tabLst>
            </a:pPr>
            <a:r>
              <a:rPr sz="1600" i="1" dirty="0">
                <a:latin typeface="Trebuchet MS"/>
                <a:cs typeface="Trebuchet MS"/>
              </a:rPr>
              <a:t>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67952" y="3289599"/>
            <a:ext cx="290830" cy="660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52" y="1964313"/>
            <a:ext cx="290830" cy="2150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  <a:tabLst>
                <a:tab pos="1167765" algn="l"/>
              </a:tabLst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Attention	Attention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67952" y="1850185"/>
            <a:ext cx="290830" cy="12109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5292" y="2143111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4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336800" y="1181100"/>
            <a:ext cx="995044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2400" marR="5080" indent="-1397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ttent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ion 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output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289515" y="1778698"/>
            <a:ext cx="3305810" cy="3913504"/>
            <a:chOff x="2289515" y="1778698"/>
            <a:chExt cx="3305810" cy="3913504"/>
          </a:xfrm>
        </p:grpSpPr>
        <p:sp>
          <p:nvSpPr>
            <p:cNvPr id="71" name="object 71"/>
            <p:cNvSpPr/>
            <p:nvPr/>
          </p:nvSpPr>
          <p:spPr>
            <a:xfrm>
              <a:off x="2299040" y="1788223"/>
              <a:ext cx="2863215" cy="280035"/>
            </a:xfrm>
            <a:custGeom>
              <a:avLst/>
              <a:gdLst/>
              <a:ahLst/>
              <a:cxnLst/>
              <a:rect l="l" t="t" r="r" b="b"/>
              <a:pathLst>
                <a:path w="2863215" h="280035">
                  <a:moveTo>
                    <a:pt x="0" y="0"/>
                  </a:moveTo>
                  <a:lnTo>
                    <a:pt x="2853639" y="278973"/>
                  </a:lnTo>
                  <a:lnTo>
                    <a:pt x="2863119" y="27990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90904" y="1999618"/>
              <a:ext cx="129903" cy="12712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82141" y="4358841"/>
              <a:ext cx="125340" cy="13162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82141" y="4527695"/>
              <a:ext cx="125340" cy="13162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82141" y="4696550"/>
              <a:ext cx="125340" cy="13162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82141" y="4865405"/>
              <a:ext cx="125340" cy="1316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707960" y="42935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840824" y="5131946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76957" y="5073018"/>
              <a:ext cx="127734" cy="12577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973688" y="4683263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5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2603" y="4619394"/>
              <a:ext cx="125779" cy="12773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4077" y="4354740"/>
              <a:ext cx="125340" cy="13162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94077" y="4523596"/>
              <a:ext cx="125340" cy="13162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4077" y="4692450"/>
              <a:ext cx="125340" cy="13162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94077" y="4861304"/>
              <a:ext cx="125340" cy="13162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319896" y="4289407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452761" y="5127846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88893" y="5068919"/>
              <a:ext cx="127735" cy="125779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450975" y="2302060"/>
              <a:ext cx="1905" cy="1987550"/>
            </a:xfrm>
            <a:custGeom>
              <a:avLst/>
              <a:gdLst/>
              <a:ahLst/>
              <a:cxnLst/>
              <a:rect l="l" t="t" r="r" b="b"/>
              <a:pathLst>
                <a:path w="1904" h="1987550">
                  <a:moveTo>
                    <a:pt x="892" y="-9525"/>
                  </a:moveTo>
                  <a:lnTo>
                    <a:pt x="892" y="1996871"/>
                  </a:lnTo>
                </a:path>
              </a:pathLst>
            </a:custGeom>
            <a:ln w="2083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87153" y="2243133"/>
              <a:ext cx="127735" cy="125823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5326360" y="1823198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607" baseline="-12152" dirty="0">
                <a:latin typeface="Arial"/>
                <a:cs typeface="Arial"/>
              </a:rPr>
              <a:t>𝑦</a:t>
            </a:r>
            <a:r>
              <a:rPr sz="1600" spc="-405" dirty="0">
                <a:latin typeface="Arial"/>
                <a:cs typeface="Arial"/>
              </a:rPr>
              <a:t>^</a:t>
            </a:r>
            <a:r>
              <a:rPr sz="1650" spc="-607" baseline="-45454" dirty="0">
                <a:latin typeface="Arial"/>
                <a:cs typeface="Arial"/>
              </a:rPr>
              <a:t>3</a:t>
            </a:r>
            <a:endParaRPr sz="1650" baseline="-45454">
              <a:latin typeface="Arial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5383836" y="1557351"/>
            <a:ext cx="128270" cy="356870"/>
            <a:chOff x="5383836" y="1557351"/>
            <a:chExt cx="128270" cy="356870"/>
          </a:xfrm>
        </p:grpSpPr>
        <p:sp>
          <p:nvSpPr>
            <p:cNvPr id="93" name="object 93"/>
            <p:cNvSpPr/>
            <p:nvPr/>
          </p:nvSpPr>
          <p:spPr>
            <a:xfrm>
              <a:off x="5447008" y="1616273"/>
              <a:ext cx="4445" cy="288925"/>
            </a:xfrm>
            <a:custGeom>
              <a:avLst/>
              <a:gdLst/>
              <a:ahLst/>
              <a:cxnLst/>
              <a:rect l="l" t="t" r="r" b="b"/>
              <a:pathLst>
                <a:path w="4445" h="288925">
                  <a:moveTo>
                    <a:pt x="1957" y="-9525"/>
                  </a:moveTo>
                  <a:lnTo>
                    <a:pt x="1957" y="297830"/>
                  </a:lnTo>
                </a:path>
              </a:pathLst>
            </a:custGeom>
            <a:ln w="2296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83836" y="1557351"/>
              <a:ext cx="127722" cy="126427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5295900" y="1244600"/>
            <a:ext cx="3035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me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977900" y="6363952"/>
            <a:ext cx="246888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78663" y="1095581"/>
            <a:ext cx="5076190" cy="4605655"/>
            <a:chOff x="978663" y="1095581"/>
            <a:chExt cx="5076190" cy="4605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10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3511596"/>
              <a:ext cx="3130464" cy="21738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28197" y="3695862"/>
              <a:ext cx="3810" cy="596900"/>
            </a:xfrm>
            <a:custGeom>
              <a:avLst/>
              <a:gdLst/>
              <a:ahLst/>
              <a:cxnLst/>
              <a:rect l="l" t="t" r="r" b="b"/>
              <a:pathLst>
                <a:path w="3809" h="596900">
                  <a:moveTo>
                    <a:pt x="1872" y="-9525"/>
                  </a:moveTo>
                  <a:lnTo>
                    <a:pt x="1872" y="606413"/>
                  </a:lnTo>
                </a:path>
              </a:pathLst>
            </a:custGeom>
            <a:ln w="2279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56" y="3636935"/>
              <a:ext cx="127732" cy="1260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94" y="3511596"/>
              <a:ext cx="131620" cy="12534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70633" y="3575946"/>
              <a:ext cx="2974975" cy="40005"/>
            </a:xfrm>
            <a:custGeom>
              <a:avLst/>
              <a:gdLst/>
              <a:ahLst/>
              <a:cxnLst/>
              <a:rect l="l" t="t" r="r" b="b"/>
              <a:pathLst>
                <a:path w="2974975" h="40004">
                  <a:moveTo>
                    <a:pt x="2974556" y="40011"/>
                  </a:moveTo>
                  <a:lnTo>
                    <a:pt x="9524" y="128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1710" y="3512767"/>
              <a:ext cx="126420" cy="12772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66282" y="3575673"/>
              <a:ext cx="3579495" cy="40640"/>
            </a:xfrm>
            <a:custGeom>
              <a:avLst/>
              <a:gdLst/>
              <a:ahLst/>
              <a:cxnLst/>
              <a:rect l="l" t="t" r="r" b="b"/>
              <a:pathLst>
                <a:path w="3579495" h="40639">
                  <a:moveTo>
                    <a:pt x="3578906" y="40327"/>
                  </a:moveTo>
                  <a:lnTo>
                    <a:pt x="9524" y="107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7358" y="3512383"/>
              <a:ext cx="126319" cy="1277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61931" y="3575477"/>
              <a:ext cx="4183379" cy="40640"/>
            </a:xfrm>
            <a:custGeom>
              <a:avLst/>
              <a:gdLst/>
              <a:ahLst/>
              <a:cxnLst/>
              <a:rect l="l" t="t" r="r" b="b"/>
              <a:pathLst>
                <a:path w="4183379" h="40639">
                  <a:moveTo>
                    <a:pt x="4183257" y="40555"/>
                  </a:moveTo>
                  <a:lnTo>
                    <a:pt x="9524" y="92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3006" y="3512105"/>
              <a:ext cx="126244" cy="12772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57578" y="3575329"/>
              <a:ext cx="4787900" cy="41275"/>
            </a:xfrm>
            <a:custGeom>
              <a:avLst/>
              <a:gdLst/>
              <a:ahLst/>
              <a:cxnLst/>
              <a:rect l="l" t="t" r="r" b="b"/>
              <a:pathLst>
                <a:path w="4787900" h="41275">
                  <a:moveTo>
                    <a:pt x="4787610" y="40727"/>
                  </a:moveTo>
                  <a:lnTo>
                    <a:pt x="9524" y="81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653" y="3511895"/>
              <a:ext cx="126187" cy="1277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83426" y="2758921"/>
              <a:ext cx="2308860" cy="5080"/>
            </a:xfrm>
            <a:custGeom>
              <a:avLst/>
              <a:gdLst/>
              <a:ahLst/>
              <a:cxnLst/>
              <a:rect l="l" t="t" r="r" b="b"/>
              <a:pathLst>
                <a:path w="2308860" h="5080">
                  <a:moveTo>
                    <a:pt x="0" y="0"/>
                  </a:moveTo>
                  <a:lnTo>
                    <a:pt x="2308484" y="0"/>
                  </a:lnTo>
                </a:path>
                <a:path w="2308860" h="5080">
                  <a:moveTo>
                    <a:pt x="0" y="4762"/>
                  </a:moveTo>
                  <a:lnTo>
                    <a:pt x="2308484" y="4762"/>
                  </a:lnTo>
                </a:path>
              </a:pathLst>
            </a:custGeom>
            <a:ln w="317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3426" y="277306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484" y="0"/>
                  </a:lnTo>
                </a:path>
              </a:pathLst>
            </a:custGeom>
            <a:ln w="952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6885" y="2713340"/>
              <a:ext cx="136525" cy="55244"/>
            </a:xfrm>
            <a:custGeom>
              <a:avLst/>
              <a:gdLst/>
              <a:ahLst/>
              <a:cxnLst/>
              <a:rect l="l" t="t" r="r" b="b"/>
              <a:pathLst>
                <a:path w="136525" h="55244">
                  <a:moveTo>
                    <a:pt x="0" y="0"/>
                  </a:moveTo>
                  <a:lnTo>
                    <a:pt x="136163" y="0"/>
                  </a:lnTo>
                  <a:lnTo>
                    <a:pt x="136163" y="54965"/>
                  </a:lnTo>
                  <a:lnTo>
                    <a:pt x="0" y="54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6885" y="2713340"/>
              <a:ext cx="136525" cy="55244"/>
            </a:xfrm>
            <a:custGeom>
              <a:avLst/>
              <a:gdLst/>
              <a:ahLst/>
              <a:cxnLst/>
              <a:rect l="l" t="t" r="r" b="b"/>
              <a:pathLst>
                <a:path w="136525" h="55244">
                  <a:moveTo>
                    <a:pt x="0" y="0"/>
                  </a:moveTo>
                  <a:lnTo>
                    <a:pt x="136163" y="0"/>
                  </a:lnTo>
                  <a:lnTo>
                    <a:pt x="136163" y="54966"/>
                  </a:lnTo>
                  <a:lnTo>
                    <a:pt x="0" y="5496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70682" y="2713340"/>
              <a:ext cx="142240" cy="45720"/>
            </a:xfrm>
            <a:custGeom>
              <a:avLst/>
              <a:gdLst/>
              <a:ahLst/>
              <a:cxnLst/>
              <a:rect l="l" t="t" r="r" b="b"/>
              <a:pathLst>
                <a:path w="142239" h="45719">
                  <a:moveTo>
                    <a:pt x="0" y="0"/>
                  </a:moveTo>
                  <a:lnTo>
                    <a:pt x="141964" y="0"/>
                  </a:lnTo>
                  <a:lnTo>
                    <a:pt x="141964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70682" y="2713340"/>
              <a:ext cx="142240" cy="45720"/>
            </a:xfrm>
            <a:custGeom>
              <a:avLst/>
              <a:gdLst/>
              <a:ahLst/>
              <a:cxnLst/>
              <a:rect l="l" t="t" r="r" b="b"/>
              <a:pathLst>
                <a:path w="142239" h="45719">
                  <a:moveTo>
                    <a:pt x="0" y="0"/>
                  </a:moveTo>
                  <a:lnTo>
                    <a:pt x="141965" y="0"/>
                  </a:lnTo>
                  <a:lnTo>
                    <a:pt x="141965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74478" y="2713340"/>
              <a:ext cx="123825" cy="45720"/>
            </a:xfrm>
            <a:custGeom>
              <a:avLst/>
              <a:gdLst/>
              <a:ahLst/>
              <a:cxnLst/>
              <a:rect l="l" t="t" r="r" b="b"/>
              <a:pathLst>
                <a:path w="123825" h="45719">
                  <a:moveTo>
                    <a:pt x="0" y="0"/>
                  </a:moveTo>
                  <a:lnTo>
                    <a:pt x="123220" y="0"/>
                  </a:lnTo>
                  <a:lnTo>
                    <a:pt x="123220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74478" y="2713340"/>
              <a:ext cx="123825" cy="45720"/>
            </a:xfrm>
            <a:custGeom>
              <a:avLst/>
              <a:gdLst/>
              <a:ahLst/>
              <a:cxnLst/>
              <a:rect l="l" t="t" r="r" b="b"/>
              <a:pathLst>
                <a:path w="123825" h="45719">
                  <a:moveTo>
                    <a:pt x="0" y="0"/>
                  </a:moveTo>
                  <a:lnTo>
                    <a:pt x="123219" y="0"/>
                  </a:lnTo>
                  <a:lnTo>
                    <a:pt x="123219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78274" y="2069757"/>
              <a:ext cx="123825" cy="689610"/>
            </a:xfrm>
            <a:custGeom>
              <a:avLst/>
              <a:gdLst/>
              <a:ahLst/>
              <a:cxnLst/>
              <a:rect l="l" t="t" r="r" b="b"/>
              <a:pathLst>
                <a:path w="123825" h="689610">
                  <a:moveTo>
                    <a:pt x="0" y="0"/>
                  </a:moveTo>
                  <a:lnTo>
                    <a:pt x="123778" y="0"/>
                  </a:lnTo>
                  <a:lnTo>
                    <a:pt x="123778" y="689303"/>
                  </a:lnTo>
                  <a:lnTo>
                    <a:pt x="0" y="689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78274" y="2069757"/>
              <a:ext cx="123825" cy="689610"/>
            </a:xfrm>
            <a:custGeom>
              <a:avLst/>
              <a:gdLst/>
              <a:ahLst/>
              <a:cxnLst/>
              <a:rect l="l" t="t" r="r" b="b"/>
              <a:pathLst>
                <a:path w="123825" h="689610">
                  <a:moveTo>
                    <a:pt x="0" y="0"/>
                  </a:moveTo>
                  <a:lnTo>
                    <a:pt x="123777" y="0"/>
                  </a:lnTo>
                  <a:lnTo>
                    <a:pt x="123777" y="689304"/>
                  </a:lnTo>
                  <a:lnTo>
                    <a:pt x="0" y="689304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32704" y="2827234"/>
              <a:ext cx="2540" cy="694055"/>
            </a:xfrm>
            <a:custGeom>
              <a:avLst/>
              <a:gdLst/>
              <a:ahLst/>
              <a:cxnLst/>
              <a:rect l="l" t="t" r="r" b="b"/>
              <a:pathLst>
                <a:path w="2540" h="694054">
                  <a:moveTo>
                    <a:pt x="0" y="693888"/>
                  </a:moveTo>
                  <a:lnTo>
                    <a:pt x="2057" y="9524"/>
                  </a:lnTo>
                  <a:lnTo>
                    <a:pt x="208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771" y="2768306"/>
              <a:ext cx="127734" cy="12592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737058" y="2817986"/>
              <a:ext cx="4445" cy="703580"/>
            </a:xfrm>
            <a:custGeom>
              <a:avLst/>
              <a:gdLst/>
              <a:ahLst/>
              <a:cxnLst/>
              <a:rect l="l" t="t" r="r" b="b"/>
              <a:pathLst>
                <a:path w="4444" h="703579">
                  <a:moveTo>
                    <a:pt x="0" y="703135"/>
                  </a:moveTo>
                  <a:lnTo>
                    <a:pt x="4192" y="9524"/>
                  </a:lnTo>
                  <a:lnTo>
                    <a:pt x="4249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7135" y="2759059"/>
              <a:ext cx="127732" cy="12607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336500" y="2817986"/>
              <a:ext cx="5080" cy="703580"/>
            </a:xfrm>
            <a:custGeom>
              <a:avLst/>
              <a:gdLst/>
              <a:ahLst/>
              <a:cxnLst/>
              <a:rect l="l" t="t" r="r" b="b"/>
              <a:pathLst>
                <a:path w="5080" h="703579">
                  <a:moveTo>
                    <a:pt x="2456" y="-9525"/>
                  </a:moveTo>
                  <a:lnTo>
                    <a:pt x="2456" y="712662"/>
                  </a:lnTo>
                </a:path>
              </a:pathLst>
            </a:custGeom>
            <a:ln w="2396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2990" y="2759059"/>
              <a:ext cx="127731" cy="12611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40596" y="2817987"/>
              <a:ext cx="5715" cy="703580"/>
            </a:xfrm>
            <a:custGeom>
              <a:avLst/>
              <a:gdLst/>
              <a:ahLst/>
              <a:cxnLst/>
              <a:rect l="l" t="t" r="r" b="b"/>
              <a:pathLst>
                <a:path w="5714" h="703579">
                  <a:moveTo>
                    <a:pt x="2585" y="-9525"/>
                  </a:moveTo>
                  <a:lnTo>
                    <a:pt x="2585" y="712661"/>
                  </a:lnTo>
                </a:path>
              </a:pathLst>
            </a:custGeom>
            <a:ln w="2422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7105" y="2759061"/>
              <a:ext cx="127731" cy="12613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65359" y="1713784"/>
              <a:ext cx="813435" cy="990600"/>
            </a:xfrm>
            <a:custGeom>
              <a:avLst/>
              <a:gdLst/>
              <a:ahLst/>
              <a:cxnLst/>
              <a:rect l="l" t="t" r="r" b="b"/>
              <a:pathLst>
                <a:path w="813435" h="990600">
                  <a:moveTo>
                    <a:pt x="0" y="990031"/>
                  </a:moveTo>
                  <a:lnTo>
                    <a:pt x="807005" y="7364"/>
                  </a:lnTo>
                  <a:lnTo>
                    <a:pt x="813053" y="0"/>
                  </a:lnTo>
                </a:path>
              </a:pathLst>
            </a:custGeom>
            <a:ln w="19049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93200" y="1668245"/>
              <a:ext cx="122612" cy="13041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752531" y="1932446"/>
              <a:ext cx="259079" cy="771525"/>
            </a:xfrm>
            <a:custGeom>
              <a:avLst/>
              <a:gdLst/>
              <a:ahLst/>
              <a:cxnLst/>
              <a:rect l="l" t="t" r="r" b="b"/>
              <a:pathLst>
                <a:path w="259080" h="771525">
                  <a:moveTo>
                    <a:pt x="0" y="771369"/>
                  </a:moveTo>
                  <a:lnTo>
                    <a:pt x="255801" y="9044"/>
                  </a:lnTo>
                  <a:lnTo>
                    <a:pt x="258836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34093" y="1876579"/>
              <a:ext cx="121668" cy="13467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223770" y="1952426"/>
              <a:ext cx="107950" cy="751840"/>
            </a:xfrm>
            <a:custGeom>
              <a:avLst/>
              <a:gdLst/>
              <a:ahLst/>
              <a:cxnLst/>
              <a:rect l="l" t="t" r="r" b="b"/>
              <a:pathLst>
                <a:path w="107950" h="751839">
                  <a:moveTo>
                    <a:pt x="107677" y="751389"/>
                  </a:moveTo>
                  <a:lnTo>
                    <a:pt x="1352" y="9432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67752" y="1894094"/>
              <a:ext cx="126442" cy="13138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338942" y="1707404"/>
              <a:ext cx="530225" cy="623570"/>
            </a:xfrm>
            <a:custGeom>
              <a:avLst/>
              <a:gdLst/>
              <a:ahLst/>
              <a:cxnLst/>
              <a:rect l="l" t="t" r="r" b="b"/>
              <a:pathLst>
                <a:path w="530225" h="623569">
                  <a:moveTo>
                    <a:pt x="529807" y="623025"/>
                  </a:moveTo>
                  <a:lnTo>
                    <a:pt x="6172" y="7258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00768" y="1662513"/>
              <a:ext cx="123488" cy="1299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170440"/>
              <a:ext cx="125339" cy="13162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339296"/>
              <a:ext cx="125339" cy="13162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508150"/>
              <a:ext cx="125339" cy="13162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677005"/>
              <a:ext cx="125339" cy="13162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025336" y="11051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80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822700" y="5715000"/>
            <a:ext cx="1149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765" algn="l"/>
              </a:tabLst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	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26424" y="5727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582254" y="5727700"/>
            <a:ext cx="132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239934" y="5727700"/>
            <a:ext cx="1194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9584" algn="l"/>
              </a:tabLst>
            </a:pPr>
            <a:r>
              <a:rPr sz="1600" i="1" dirty="0">
                <a:latin typeface="Trebuchet MS"/>
                <a:cs typeface="Trebuchet MS"/>
              </a:rPr>
              <a:t>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67952" y="3289599"/>
            <a:ext cx="290830" cy="660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52" y="1964313"/>
            <a:ext cx="290830" cy="2150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  <a:tabLst>
                <a:tab pos="1167765" algn="l"/>
              </a:tabLst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Attention	Attention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67952" y="1850185"/>
            <a:ext cx="290830" cy="12109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5292" y="2143111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4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2336800" y="1181100"/>
            <a:ext cx="995044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2400" marR="5080" indent="-1397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ttent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ion 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output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289515" y="1778698"/>
            <a:ext cx="3908425" cy="3913504"/>
            <a:chOff x="2289515" y="1778698"/>
            <a:chExt cx="3908425" cy="3913504"/>
          </a:xfrm>
        </p:grpSpPr>
        <p:sp>
          <p:nvSpPr>
            <p:cNvPr id="71" name="object 71"/>
            <p:cNvSpPr/>
            <p:nvPr/>
          </p:nvSpPr>
          <p:spPr>
            <a:xfrm>
              <a:off x="2299040" y="1788223"/>
              <a:ext cx="3465829" cy="276860"/>
            </a:xfrm>
            <a:custGeom>
              <a:avLst/>
              <a:gdLst/>
              <a:ahLst/>
              <a:cxnLst/>
              <a:rect l="l" t="t" r="r" b="b"/>
              <a:pathLst>
                <a:path w="3465829" h="276860">
                  <a:moveTo>
                    <a:pt x="0" y="0"/>
                  </a:moveTo>
                  <a:lnTo>
                    <a:pt x="3456039" y="276082"/>
                  </a:lnTo>
                  <a:lnTo>
                    <a:pt x="3465534" y="27684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94070" y="1997355"/>
              <a:ext cx="129244" cy="12732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82141" y="4358841"/>
              <a:ext cx="125340" cy="13162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82141" y="4527695"/>
              <a:ext cx="125340" cy="13162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82141" y="4696550"/>
              <a:ext cx="125340" cy="13162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82141" y="4865405"/>
              <a:ext cx="125340" cy="13162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707960" y="42935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840824" y="5131946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76957" y="5073018"/>
              <a:ext cx="127734" cy="12577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973688" y="4683263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5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2603" y="4619394"/>
              <a:ext cx="125779" cy="12773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4077" y="4354740"/>
              <a:ext cx="125340" cy="13162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94077" y="4523596"/>
              <a:ext cx="125340" cy="13162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4077" y="4692450"/>
              <a:ext cx="125340" cy="13162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94077" y="4861305"/>
              <a:ext cx="125340" cy="13162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319896" y="4289407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452761" y="5127846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88893" y="5068919"/>
              <a:ext cx="127735" cy="125779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585624" y="4679162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5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04538" y="4615295"/>
              <a:ext cx="125780" cy="12773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96584" y="4350641"/>
              <a:ext cx="125340" cy="13162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6584" y="4519495"/>
              <a:ext cx="125340" cy="13162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6584" y="4688351"/>
              <a:ext cx="125340" cy="13162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6584" y="4857205"/>
              <a:ext cx="125340" cy="13162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922404" y="42853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055268" y="5123746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91400" y="5064819"/>
              <a:ext cx="127735" cy="12577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6053482" y="2297959"/>
              <a:ext cx="1905" cy="1987550"/>
            </a:xfrm>
            <a:custGeom>
              <a:avLst/>
              <a:gdLst/>
              <a:ahLst/>
              <a:cxnLst/>
              <a:rect l="l" t="t" r="r" b="b"/>
              <a:pathLst>
                <a:path w="1904" h="1987550">
                  <a:moveTo>
                    <a:pt x="892" y="-9525"/>
                  </a:moveTo>
                  <a:lnTo>
                    <a:pt x="892" y="1996871"/>
                  </a:lnTo>
                </a:path>
              </a:pathLst>
            </a:custGeom>
            <a:ln w="2083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89660" y="2239034"/>
              <a:ext cx="127735" cy="125822"/>
            </a:xfrm>
            <a:prstGeom prst="rect">
              <a:avLst/>
            </a:prstGeom>
          </p:spPr>
        </p:pic>
      </p:grpSp>
      <p:sp>
        <p:nvSpPr>
          <p:cNvPr id="100" name="object 100"/>
          <p:cNvSpPr txBox="1"/>
          <p:nvPr/>
        </p:nvSpPr>
        <p:spPr>
          <a:xfrm>
            <a:off x="5321300" y="5715000"/>
            <a:ext cx="900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</a:tabLst>
            </a:pPr>
            <a:r>
              <a:rPr sz="1600" i="1" dirty="0">
                <a:latin typeface="Trebuchet MS"/>
                <a:cs typeface="Trebuchet MS"/>
              </a:rPr>
              <a:t>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	me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928867" y="1819098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607" baseline="-12152" dirty="0">
                <a:latin typeface="Arial"/>
                <a:cs typeface="Arial"/>
              </a:rPr>
              <a:t>𝑦</a:t>
            </a:r>
            <a:r>
              <a:rPr sz="1600" spc="-405" dirty="0">
                <a:latin typeface="Arial"/>
                <a:cs typeface="Arial"/>
              </a:rPr>
              <a:t>^</a:t>
            </a:r>
            <a:r>
              <a:rPr sz="1650" spc="-607" baseline="-45454" dirty="0">
                <a:latin typeface="Arial"/>
                <a:cs typeface="Arial"/>
              </a:rPr>
              <a:t>4</a:t>
            </a:r>
            <a:endParaRPr sz="1650" baseline="-45454">
              <a:latin typeface="Arial"/>
              <a:cs typeface="Arial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992272" y="1553251"/>
            <a:ext cx="128270" cy="356870"/>
            <a:chOff x="5992272" y="1553251"/>
            <a:chExt cx="128270" cy="356870"/>
          </a:xfrm>
        </p:grpSpPr>
        <p:sp>
          <p:nvSpPr>
            <p:cNvPr id="103" name="object 103"/>
            <p:cNvSpPr/>
            <p:nvPr/>
          </p:nvSpPr>
          <p:spPr>
            <a:xfrm>
              <a:off x="6053429" y="1612175"/>
              <a:ext cx="3810" cy="288925"/>
            </a:xfrm>
            <a:custGeom>
              <a:avLst/>
              <a:gdLst/>
              <a:ahLst/>
              <a:cxnLst/>
              <a:rect l="l" t="t" r="r" b="b"/>
              <a:pathLst>
                <a:path w="3810" h="288925">
                  <a:moveTo>
                    <a:pt x="0" y="288304"/>
                  </a:moveTo>
                  <a:lnTo>
                    <a:pt x="3176" y="9524"/>
                  </a:lnTo>
                  <a:lnTo>
                    <a:pt x="328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92272" y="1553251"/>
              <a:ext cx="127726" cy="126324"/>
            </a:xfrm>
            <a:prstGeom prst="rect">
              <a:avLst/>
            </a:prstGeom>
          </p:spPr>
        </p:pic>
      </p:grpSp>
      <p:sp>
        <p:nvSpPr>
          <p:cNvPr id="105" name="object 105"/>
          <p:cNvSpPr txBox="1"/>
          <p:nvPr/>
        </p:nvSpPr>
        <p:spPr>
          <a:xfrm>
            <a:off x="5842000" y="1244600"/>
            <a:ext cx="437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wi</a:t>
            </a:r>
            <a:r>
              <a:rPr sz="1600" i="1" dirty="0">
                <a:latin typeface="Trebuchet MS"/>
                <a:cs typeface="Trebuchet MS"/>
              </a:rPr>
              <a:t>th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977900" y="6363952"/>
            <a:ext cx="246888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8" name="object 10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68</a:t>
            </a:fld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78663" y="1095581"/>
            <a:ext cx="5693410" cy="4605655"/>
            <a:chOff x="978663" y="1095581"/>
            <a:chExt cx="5693410" cy="4605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10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3511596"/>
              <a:ext cx="3130464" cy="21738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28197" y="3695862"/>
              <a:ext cx="3810" cy="596900"/>
            </a:xfrm>
            <a:custGeom>
              <a:avLst/>
              <a:gdLst/>
              <a:ahLst/>
              <a:cxnLst/>
              <a:rect l="l" t="t" r="r" b="b"/>
              <a:pathLst>
                <a:path w="3809" h="596900">
                  <a:moveTo>
                    <a:pt x="1872" y="-9525"/>
                  </a:moveTo>
                  <a:lnTo>
                    <a:pt x="1872" y="606413"/>
                  </a:lnTo>
                </a:path>
              </a:pathLst>
            </a:custGeom>
            <a:ln w="2279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56" y="3636935"/>
              <a:ext cx="127732" cy="1260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94" y="3511596"/>
              <a:ext cx="131620" cy="12534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70637" y="3575668"/>
              <a:ext cx="3591560" cy="40640"/>
            </a:xfrm>
            <a:custGeom>
              <a:avLst/>
              <a:gdLst/>
              <a:ahLst/>
              <a:cxnLst/>
              <a:rect l="l" t="t" r="r" b="b"/>
              <a:pathLst>
                <a:path w="3591559" h="40639">
                  <a:moveTo>
                    <a:pt x="3591458" y="40333"/>
                  </a:moveTo>
                  <a:lnTo>
                    <a:pt x="9524" y="10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1713" y="3512375"/>
              <a:ext cx="126315" cy="1277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66284" y="3575473"/>
              <a:ext cx="4196080" cy="40640"/>
            </a:xfrm>
            <a:custGeom>
              <a:avLst/>
              <a:gdLst/>
              <a:ahLst/>
              <a:cxnLst/>
              <a:rect l="l" t="t" r="r" b="b"/>
              <a:pathLst>
                <a:path w="4196080" h="40639">
                  <a:moveTo>
                    <a:pt x="4195810" y="40559"/>
                  </a:moveTo>
                  <a:lnTo>
                    <a:pt x="9524" y="92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7359" y="3512099"/>
              <a:ext cx="126243" cy="1277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61933" y="3575326"/>
              <a:ext cx="4800600" cy="41275"/>
            </a:xfrm>
            <a:custGeom>
              <a:avLst/>
              <a:gdLst/>
              <a:ahLst/>
              <a:cxnLst/>
              <a:rect l="l" t="t" r="r" b="b"/>
              <a:pathLst>
                <a:path w="4800600" h="41275">
                  <a:moveTo>
                    <a:pt x="4800163" y="40730"/>
                  </a:moveTo>
                  <a:lnTo>
                    <a:pt x="9524" y="8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3007" y="3511891"/>
              <a:ext cx="126187" cy="12773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57580" y="3575211"/>
              <a:ext cx="5405120" cy="41275"/>
            </a:xfrm>
            <a:custGeom>
              <a:avLst/>
              <a:gdLst/>
              <a:ahLst/>
              <a:cxnLst/>
              <a:rect l="l" t="t" r="r" b="b"/>
              <a:pathLst>
                <a:path w="5405120" h="41275">
                  <a:moveTo>
                    <a:pt x="5404516" y="40864"/>
                  </a:moveTo>
                  <a:lnTo>
                    <a:pt x="9524" y="72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654" y="3511729"/>
              <a:ext cx="126142" cy="12773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83426" y="2758921"/>
              <a:ext cx="2308860" cy="5080"/>
            </a:xfrm>
            <a:custGeom>
              <a:avLst/>
              <a:gdLst/>
              <a:ahLst/>
              <a:cxnLst/>
              <a:rect l="l" t="t" r="r" b="b"/>
              <a:pathLst>
                <a:path w="2308860" h="5080">
                  <a:moveTo>
                    <a:pt x="0" y="0"/>
                  </a:moveTo>
                  <a:lnTo>
                    <a:pt x="2308484" y="0"/>
                  </a:lnTo>
                </a:path>
                <a:path w="2308860" h="5080">
                  <a:moveTo>
                    <a:pt x="0" y="4762"/>
                  </a:moveTo>
                  <a:lnTo>
                    <a:pt x="2308484" y="4762"/>
                  </a:lnTo>
                </a:path>
              </a:pathLst>
            </a:custGeom>
            <a:ln w="317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83426" y="277306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484" y="0"/>
                  </a:lnTo>
                </a:path>
              </a:pathLst>
            </a:custGeom>
            <a:ln w="952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6885" y="2713340"/>
              <a:ext cx="136525" cy="55244"/>
            </a:xfrm>
            <a:custGeom>
              <a:avLst/>
              <a:gdLst/>
              <a:ahLst/>
              <a:cxnLst/>
              <a:rect l="l" t="t" r="r" b="b"/>
              <a:pathLst>
                <a:path w="136525" h="55244">
                  <a:moveTo>
                    <a:pt x="0" y="0"/>
                  </a:moveTo>
                  <a:lnTo>
                    <a:pt x="136163" y="0"/>
                  </a:lnTo>
                  <a:lnTo>
                    <a:pt x="136163" y="54965"/>
                  </a:lnTo>
                  <a:lnTo>
                    <a:pt x="0" y="54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6885" y="2713340"/>
              <a:ext cx="136525" cy="55244"/>
            </a:xfrm>
            <a:custGeom>
              <a:avLst/>
              <a:gdLst/>
              <a:ahLst/>
              <a:cxnLst/>
              <a:rect l="l" t="t" r="r" b="b"/>
              <a:pathLst>
                <a:path w="136525" h="55244">
                  <a:moveTo>
                    <a:pt x="0" y="0"/>
                  </a:moveTo>
                  <a:lnTo>
                    <a:pt x="136163" y="0"/>
                  </a:lnTo>
                  <a:lnTo>
                    <a:pt x="136163" y="54966"/>
                  </a:lnTo>
                  <a:lnTo>
                    <a:pt x="0" y="5496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70682" y="2713340"/>
              <a:ext cx="142240" cy="45720"/>
            </a:xfrm>
            <a:custGeom>
              <a:avLst/>
              <a:gdLst/>
              <a:ahLst/>
              <a:cxnLst/>
              <a:rect l="l" t="t" r="r" b="b"/>
              <a:pathLst>
                <a:path w="142239" h="45719">
                  <a:moveTo>
                    <a:pt x="0" y="0"/>
                  </a:moveTo>
                  <a:lnTo>
                    <a:pt x="141964" y="0"/>
                  </a:lnTo>
                  <a:lnTo>
                    <a:pt x="141964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70682" y="2713340"/>
              <a:ext cx="142240" cy="45720"/>
            </a:xfrm>
            <a:custGeom>
              <a:avLst/>
              <a:gdLst/>
              <a:ahLst/>
              <a:cxnLst/>
              <a:rect l="l" t="t" r="r" b="b"/>
              <a:pathLst>
                <a:path w="142239" h="45719">
                  <a:moveTo>
                    <a:pt x="0" y="0"/>
                  </a:moveTo>
                  <a:lnTo>
                    <a:pt x="141965" y="0"/>
                  </a:lnTo>
                  <a:lnTo>
                    <a:pt x="141965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274478" y="2713340"/>
              <a:ext cx="123825" cy="45720"/>
            </a:xfrm>
            <a:custGeom>
              <a:avLst/>
              <a:gdLst/>
              <a:ahLst/>
              <a:cxnLst/>
              <a:rect l="l" t="t" r="r" b="b"/>
              <a:pathLst>
                <a:path w="123825" h="45719">
                  <a:moveTo>
                    <a:pt x="0" y="0"/>
                  </a:moveTo>
                  <a:lnTo>
                    <a:pt x="123220" y="0"/>
                  </a:lnTo>
                  <a:lnTo>
                    <a:pt x="123220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274478" y="2713340"/>
              <a:ext cx="123825" cy="45720"/>
            </a:xfrm>
            <a:custGeom>
              <a:avLst/>
              <a:gdLst/>
              <a:ahLst/>
              <a:cxnLst/>
              <a:rect l="l" t="t" r="r" b="b"/>
              <a:pathLst>
                <a:path w="123825" h="45719">
                  <a:moveTo>
                    <a:pt x="0" y="0"/>
                  </a:moveTo>
                  <a:lnTo>
                    <a:pt x="123219" y="0"/>
                  </a:lnTo>
                  <a:lnTo>
                    <a:pt x="123219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78274" y="2069757"/>
              <a:ext cx="123825" cy="689610"/>
            </a:xfrm>
            <a:custGeom>
              <a:avLst/>
              <a:gdLst/>
              <a:ahLst/>
              <a:cxnLst/>
              <a:rect l="l" t="t" r="r" b="b"/>
              <a:pathLst>
                <a:path w="123825" h="689610">
                  <a:moveTo>
                    <a:pt x="0" y="0"/>
                  </a:moveTo>
                  <a:lnTo>
                    <a:pt x="123778" y="0"/>
                  </a:lnTo>
                  <a:lnTo>
                    <a:pt x="123778" y="689305"/>
                  </a:lnTo>
                  <a:lnTo>
                    <a:pt x="0" y="689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78274" y="2069757"/>
              <a:ext cx="123825" cy="689610"/>
            </a:xfrm>
            <a:custGeom>
              <a:avLst/>
              <a:gdLst/>
              <a:ahLst/>
              <a:cxnLst/>
              <a:rect l="l" t="t" r="r" b="b"/>
              <a:pathLst>
                <a:path w="123825" h="689610">
                  <a:moveTo>
                    <a:pt x="0" y="0"/>
                  </a:moveTo>
                  <a:lnTo>
                    <a:pt x="123777" y="0"/>
                  </a:lnTo>
                  <a:lnTo>
                    <a:pt x="123777" y="689305"/>
                  </a:lnTo>
                  <a:lnTo>
                    <a:pt x="0" y="689305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32704" y="2827234"/>
              <a:ext cx="2540" cy="694055"/>
            </a:xfrm>
            <a:custGeom>
              <a:avLst/>
              <a:gdLst/>
              <a:ahLst/>
              <a:cxnLst/>
              <a:rect l="l" t="t" r="r" b="b"/>
              <a:pathLst>
                <a:path w="2540" h="694054">
                  <a:moveTo>
                    <a:pt x="0" y="693888"/>
                  </a:moveTo>
                  <a:lnTo>
                    <a:pt x="2057" y="9524"/>
                  </a:lnTo>
                  <a:lnTo>
                    <a:pt x="208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771" y="2768306"/>
              <a:ext cx="127734" cy="12592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737058" y="2817986"/>
              <a:ext cx="4445" cy="703580"/>
            </a:xfrm>
            <a:custGeom>
              <a:avLst/>
              <a:gdLst/>
              <a:ahLst/>
              <a:cxnLst/>
              <a:rect l="l" t="t" r="r" b="b"/>
              <a:pathLst>
                <a:path w="4444" h="703579">
                  <a:moveTo>
                    <a:pt x="0" y="703135"/>
                  </a:moveTo>
                  <a:lnTo>
                    <a:pt x="4192" y="9524"/>
                  </a:lnTo>
                  <a:lnTo>
                    <a:pt x="4249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7135" y="2759059"/>
              <a:ext cx="127732" cy="12607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336500" y="2817986"/>
              <a:ext cx="5080" cy="703580"/>
            </a:xfrm>
            <a:custGeom>
              <a:avLst/>
              <a:gdLst/>
              <a:ahLst/>
              <a:cxnLst/>
              <a:rect l="l" t="t" r="r" b="b"/>
              <a:pathLst>
                <a:path w="5080" h="703579">
                  <a:moveTo>
                    <a:pt x="2456" y="-9525"/>
                  </a:moveTo>
                  <a:lnTo>
                    <a:pt x="2456" y="712662"/>
                  </a:lnTo>
                </a:path>
              </a:pathLst>
            </a:custGeom>
            <a:ln w="2396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2990" y="2759059"/>
              <a:ext cx="127731" cy="12611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40596" y="2817988"/>
              <a:ext cx="5715" cy="703580"/>
            </a:xfrm>
            <a:custGeom>
              <a:avLst/>
              <a:gdLst/>
              <a:ahLst/>
              <a:cxnLst/>
              <a:rect l="l" t="t" r="r" b="b"/>
              <a:pathLst>
                <a:path w="5714" h="703579">
                  <a:moveTo>
                    <a:pt x="2585" y="-9525"/>
                  </a:moveTo>
                  <a:lnTo>
                    <a:pt x="2585" y="712661"/>
                  </a:lnTo>
                </a:path>
              </a:pathLst>
            </a:custGeom>
            <a:ln w="2422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77105" y="2759062"/>
              <a:ext cx="127731" cy="12613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165359" y="1713784"/>
              <a:ext cx="813435" cy="990600"/>
            </a:xfrm>
            <a:custGeom>
              <a:avLst/>
              <a:gdLst/>
              <a:ahLst/>
              <a:cxnLst/>
              <a:rect l="l" t="t" r="r" b="b"/>
              <a:pathLst>
                <a:path w="813435" h="990600">
                  <a:moveTo>
                    <a:pt x="0" y="990031"/>
                  </a:moveTo>
                  <a:lnTo>
                    <a:pt x="807005" y="7364"/>
                  </a:lnTo>
                  <a:lnTo>
                    <a:pt x="813053" y="0"/>
                  </a:lnTo>
                </a:path>
              </a:pathLst>
            </a:custGeom>
            <a:ln w="19049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93200" y="1668245"/>
              <a:ext cx="122612" cy="13041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752531" y="1932446"/>
              <a:ext cx="259079" cy="771525"/>
            </a:xfrm>
            <a:custGeom>
              <a:avLst/>
              <a:gdLst/>
              <a:ahLst/>
              <a:cxnLst/>
              <a:rect l="l" t="t" r="r" b="b"/>
              <a:pathLst>
                <a:path w="259080" h="771525">
                  <a:moveTo>
                    <a:pt x="0" y="771369"/>
                  </a:moveTo>
                  <a:lnTo>
                    <a:pt x="255801" y="9044"/>
                  </a:lnTo>
                  <a:lnTo>
                    <a:pt x="258836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34093" y="1876579"/>
              <a:ext cx="121668" cy="13467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223770" y="1952426"/>
              <a:ext cx="107950" cy="751840"/>
            </a:xfrm>
            <a:custGeom>
              <a:avLst/>
              <a:gdLst/>
              <a:ahLst/>
              <a:cxnLst/>
              <a:rect l="l" t="t" r="r" b="b"/>
              <a:pathLst>
                <a:path w="107950" h="751839">
                  <a:moveTo>
                    <a:pt x="107677" y="751389"/>
                  </a:moveTo>
                  <a:lnTo>
                    <a:pt x="1352" y="9432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67752" y="1894094"/>
              <a:ext cx="126442" cy="13138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338942" y="1707405"/>
              <a:ext cx="530225" cy="623570"/>
            </a:xfrm>
            <a:custGeom>
              <a:avLst/>
              <a:gdLst/>
              <a:ahLst/>
              <a:cxnLst/>
              <a:rect l="l" t="t" r="r" b="b"/>
              <a:pathLst>
                <a:path w="530225" h="623569">
                  <a:moveTo>
                    <a:pt x="529807" y="623025"/>
                  </a:moveTo>
                  <a:lnTo>
                    <a:pt x="6172" y="7258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00768" y="1662515"/>
              <a:ext cx="123488" cy="12992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170440"/>
              <a:ext cx="125339" cy="13162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339296"/>
              <a:ext cx="125339" cy="13162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508150"/>
              <a:ext cx="125339" cy="13162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677005"/>
              <a:ext cx="125339" cy="13162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025336" y="11051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80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822700" y="5715000"/>
            <a:ext cx="1149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765" algn="l"/>
              </a:tabLst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	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26424" y="5727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643479" y="5727700"/>
            <a:ext cx="1790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6409" algn="l"/>
                <a:tab pos="1085850" algn="l"/>
              </a:tabLst>
            </a:pPr>
            <a:r>
              <a:rPr sz="1600" i="1" dirty="0">
                <a:latin typeface="Trebuchet MS"/>
                <a:cs typeface="Trebuchet MS"/>
              </a:rPr>
              <a:t>a	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7952" y="3289599"/>
            <a:ext cx="290830" cy="660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252" y="1964313"/>
            <a:ext cx="290830" cy="2150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  <a:tabLst>
                <a:tab pos="1167765" algn="l"/>
              </a:tabLst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Attention	Attention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67952" y="1850185"/>
            <a:ext cx="290830" cy="12109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25292" y="2143111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4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336800" y="1181100"/>
            <a:ext cx="995044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2400" marR="5080" indent="-1397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ttent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ion 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output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289515" y="1778698"/>
            <a:ext cx="4525645" cy="3913504"/>
            <a:chOff x="2289515" y="1778698"/>
            <a:chExt cx="4525645" cy="3913504"/>
          </a:xfrm>
        </p:grpSpPr>
        <p:sp>
          <p:nvSpPr>
            <p:cNvPr id="70" name="object 70"/>
            <p:cNvSpPr/>
            <p:nvPr/>
          </p:nvSpPr>
          <p:spPr>
            <a:xfrm>
              <a:off x="2299040" y="1788223"/>
              <a:ext cx="4082415" cy="278130"/>
            </a:xfrm>
            <a:custGeom>
              <a:avLst/>
              <a:gdLst/>
              <a:ahLst/>
              <a:cxnLst/>
              <a:rect l="l" t="t" r="r" b="b"/>
              <a:pathLst>
                <a:path w="4082415" h="278130">
                  <a:moveTo>
                    <a:pt x="0" y="0"/>
                  </a:moveTo>
                  <a:lnTo>
                    <a:pt x="4072886" y="276889"/>
                  </a:lnTo>
                  <a:lnTo>
                    <a:pt x="4082390" y="277535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11441" y="1998595"/>
              <a:ext cx="128779" cy="12744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82141" y="4358841"/>
              <a:ext cx="125340" cy="13162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82141" y="4527695"/>
              <a:ext cx="125340" cy="131620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82141" y="4696550"/>
              <a:ext cx="125340" cy="131620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82141" y="4865405"/>
              <a:ext cx="125340" cy="13162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707960" y="42935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840824" y="5131946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76957" y="5073018"/>
              <a:ext cx="127734" cy="12577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973688" y="4683263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5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92603" y="4619394"/>
              <a:ext cx="125779" cy="12773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4077" y="4354740"/>
              <a:ext cx="125340" cy="13162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94077" y="4523596"/>
              <a:ext cx="125340" cy="13162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94077" y="4692450"/>
              <a:ext cx="125340" cy="13162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94077" y="4861305"/>
              <a:ext cx="125340" cy="13162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319896" y="4289407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452761" y="5127846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88893" y="5068919"/>
              <a:ext cx="127735" cy="125779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585624" y="4679162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5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04538" y="4615295"/>
              <a:ext cx="125780" cy="12773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613492" y="4350641"/>
              <a:ext cx="125340" cy="131620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13492" y="4519495"/>
              <a:ext cx="125340" cy="13162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13492" y="4688351"/>
              <a:ext cx="125340" cy="13162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13492" y="4857205"/>
              <a:ext cx="125340" cy="13162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6539310" y="42853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672174" y="5123746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08307" y="5064819"/>
              <a:ext cx="127734" cy="12577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670388" y="2297959"/>
              <a:ext cx="1905" cy="1987550"/>
            </a:xfrm>
            <a:custGeom>
              <a:avLst/>
              <a:gdLst/>
              <a:ahLst/>
              <a:cxnLst/>
              <a:rect l="l" t="t" r="r" b="b"/>
              <a:pathLst>
                <a:path w="1904" h="1987550">
                  <a:moveTo>
                    <a:pt x="892" y="-9525"/>
                  </a:moveTo>
                  <a:lnTo>
                    <a:pt x="892" y="1996871"/>
                  </a:lnTo>
                </a:path>
              </a:pathLst>
            </a:custGeom>
            <a:ln w="2083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06568" y="2239034"/>
              <a:ext cx="127734" cy="125822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5321300" y="5715000"/>
            <a:ext cx="1580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1155065" algn="l"/>
              </a:tabLst>
            </a:pPr>
            <a:r>
              <a:rPr sz="1600" i="1" dirty="0">
                <a:latin typeface="Trebuchet MS"/>
                <a:cs typeface="Trebuchet MS"/>
              </a:rPr>
              <a:t>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	me	</a:t>
            </a:r>
            <a:r>
              <a:rPr sz="1600" i="1" spc="-5" dirty="0">
                <a:latin typeface="Trebuchet MS"/>
                <a:cs typeface="Trebuchet MS"/>
              </a:rPr>
              <a:t>wi</a:t>
            </a:r>
            <a:r>
              <a:rPr sz="1600" i="1" dirty="0">
                <a:latin typeface="Trebuchet MS"/>
                <a:cs typeface="Trebuchet MS"/>
              </a:rPr>
              <a:t>th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545774" y="1819098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607" baseline="-12152" dirty="0">
                <a:latin typeface="Arial"/>
                <a:cs typeface="Arial"/>
              </a:rPr>
              <a:t>𝑦</a:t>
            </a:r>
            <a:r>
              <a:rPr sz="1600" spc="-405" dirty="0">
                <a:latin typeface="Arial"/>
                <a:cs typeface="Arial"/>
              </a:rPr>
              <a:t>^</a:t>
            </a:r>
            <a:r>
              <a:rPr sz="1650" spc="-607" baseline="-45454" dirty="0">
                <a:latin typeface="Arial"/>
                <a:cs typeface="Arial"/>
              </a:rPr>
              <a:t>5</a:t>
            </a:r>
            <a:endParaRPr sz="1650" baseline="-45454">
              <a:latin typeface="Arial"/>
              <a:cs typeface="Arial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5912879" y="1553251"/>
            <a:ext cx="824230" cy="4121785"/>
            <a:chOff x="5912879" y="1553251"/>
            <a:chExt cx="824230" cy="4121785"/>
          </a:xfrm>
        </p:grpSpPr>
        <p:sp>
          <p:nvSpPr>
            <p:cNvPr id="102" name="object 102"/>
            <p:cNvSpPr/>
            <p:nvPr/>
          </p:nvSpPr>
          <p:spPr>
            <a:xfrm>
              <a:off x="6670335" y="1612175"/>
              <a:ext cx="3810" cy="288925"/>
            </a:xfrm>
            <a:custGeom>
              <a:avLst/>
              <a:gdLst/>
              <a:ahLst/>
              <a:cxnLst/>
              <a:rect l="l" t="t" r="r" b="b"/>
              <a:pathLst>
                <a:path w="3809" h="288925">
                  <a:moveTo>
                    <a:pt x="0" y="288304"/>
                  </a:moveTo>
                  <a:lnTo>
                    <a:pt x="3176" y="9524"/>
                  </a:lnTo>
                  <a:lnTo>
                    <a:pt x="328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09178" y="1553251"/>
              <a:ext cx="127726" cy="126324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96584" y="4350641"/>
              <a:ext cx="125340" cy="13162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6584" y="4519495"/>
              <a:ext cx="125340" cy="13162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6584" y="4688351"/>
              <a:ext cx="125340" cy="13162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96584" y="4857205"/>
              <a:ext cx="125340" cy="13162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922404" y="4285307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79">
                  <a:moveTo>
                    <a:pt x="265728" y="44288"/>
                  </a:moveTo>
                  <a:lnTo>
                    <a:pt x="265728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8" y="44288"/>
                  </a:lnTo>
                  <a:close/>
                </a:path>
              </a:pathLst>
            </a:custGeom>
            <a:ln w="19050">
              <a:solidFill>
                <a:srgbClr val="1772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055268" y="5123746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91400" y="5064819"/>
              <a:ext cx="127735" cy="125779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6188132" y="4675063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5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7045" y="4611196"/>
              <a:ext cx="125780" cy="127734"/>
            </a:xfrm>
            <a:prstGeom prst="rect">
              <a:avLst/>
            </a:prstGeom>
          </p:spPr>
        </p:pic>
      </p:grpSp>
      <p:sp>
        <p:nvSpPr>
          <p:cNvPr id="113" name="object 113"/>
          <p:cNvSpPr txBox="1"/>
          <p:nvPr/>
        </p:nvSpPr>
        <p:spPr>
          <a:xfrm>
            <a:off x="6604000" y="1244600"/>
            <a:ext cx="132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977900" y="6363952"/>
            <a:ext cx="246888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84575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1990s-2010s: </a:t>
            </a:r>
            <a:r>
              <a:rPr sz="3200" spc="-5" dirty="0"/>
              <a:t>Statistical Machine</a:t>
            </a:r>
            <a:r>
              <a:rPr sz="3200" spc="-90" dirty="0"/>
              <a:t> </a:t>
            </a:r>
            <a:r>
              <a:rPr sz="3200" spc="-45" dirty="0"/>
              <a:t>Translation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48511"/>
            <a:ext cx="8594725" cy="29083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590"/>
              </a:spcBef>
              <a:buClr>
                <a:srgbClr val="CC0000"/>
              </a:buClr>
              <a:buFont typeface="Times New Roman"/>
              <a:buChar char="•"/>
              <a:tabLst>
                <a:tab pos="329565" algn="l"/>
                <a:tab pos="330200" algn="l"/>
              </a:tabLst>
            </a:pPr>
            <a:r>
              <a:rPr sz="2250" u="heavy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Core </a:t>
            </a:r>
            <a:r>
              <a:rPr sz="2250" u="heavy" spc="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idea</a:t>
            </a:r>
            <a:r>
              <a:rPr sz="2250" spc="5" dirty="0">
                <a:latin typeface="Trebuchet MS"/>
                <a:cs typeface="Trebuchet MS"/>
              </a:rPr>
              <a:t>: </a:t>
            </a:r>
            <a:r>
              <a:rPr sz="2250" spc="10" dirty="0">
                <a:latin typeface="Trebuchet MS"/>
                <a:cs typeface="Trebuchet MS"/>
              </a:rPr>
              <a:t>Learn </a:t>
            </a:r>
            <a:r>
              <a:rPr sz="2250" spc="15" dirty="0">
                <a:latin typeface="Trebuchet MS"/>
                <a:cs typeface="Trebuchet MS"/>
              </a:rPr>
              <a:t>a </a:t>
            </a:r>
            <a:r>
              <a:rPr sz="2250" spc="5" dirty="0">
                <a:solidFill>
                  <a:srgbClr val="BB57BE"/>
                </a:solidFill>
                <a:latin typeface="Trebuchet MS"/>
                <a:cs typeface="Trebuchet MS"/>
              </a:rPr>
              <a:t>probabilistic </a:t>
            </a:r>
            <a:r>
              <a:rPr sz="2250" spc="10" dirty="0">
                <a:solidFill>
                  <a:srgbClr val="BB57BE"/>
                </a:solidFill>
                <a:latin typeface="Trebuchet MS"/>
                <a:cs typeface="Trebuchet MS"/>
              </a:rPr>
              <a:t>model </a:t>
            </a:r>
            <a:r>
              <a:rPr sz="2250" spc="10" dirty="0">
                <a:latin typeface="Trebuchet MS"/>
                <a:cs typeface="Trebuchet MS"/>
              </a:rPr>
              <a:t>from</a:t>
            </a:r>
            <a:r>
              <a:rPr sz="2250" dirty="0">
                <a:latin typeface="Trebuchet MS"/>
                <a:cs typeface="Trebuchet MS"/>
              </a:rPr>
              <a:t> </a:t>
            </a:r>
            <a:r>
              <a:rPr sz="2250" spc="10" dirty="0">
                <a:solidFill>
                  <a:srgbClr val="BB57BE"/>
                </a:solidFill>
                <a:latin typeface="Trebuchet MS"/>
                <a:cs typeface="Trebuchet MS"/>
              </a:rPr>
              <a:t>data</a:t>
            </a:r>
            <a:endParaRPr sz="2250">
              <a:latin typeface="Trebuchet MS"/>
              <a:cs typeface="Trebuchet MS"/>
            </a:endParaRPr>
          </a:p>
          <a:p>
            <a:pPr marL="330200" indent="-3175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29565" algn="l"/>
                <a:tab pos="330200" algn="l"/>
              </a:tabLst>
            </a:pPr>
            <a:r>
              <a:rPr sz="2250" spc="10" dirty="0">
                <a:latin typeface="Trebuchet MS"/>
                <a:cs typeface="Trebuchet MS"/>
              </a:rPr>
              <a:t>Suppose we’re translating </a:t>
            </a:r>
            <a:r>
              <a:rPr sz="2250" spc="15" dirty="0">
                <a:latin typeface="Trebuchet MS"/>
                <a:cs typeface="Trebuchet MS"/>
              </a:rPr>
              <a:t>French </a:t>
            </a:r>
            <a:r>
              <a:rPr sz="2250" spc="30" dirty="0">
                <a:latin typeface="Century Gothic"/>
                <a:cs typeface="Century Gothic"/>
              </a:rPr>
              <a:t>→</a:t>
            </a:r>
            <a:r>
              <a:rPr sz="2250" spc="35" dirty="0">
                <a:latin typeface="Century Gothic"/>
                <a:cs typeface="Century Gothic"/>
              </a:rPr>
              <a:t> </a:t>
            </a:r>
            <a:r>
              <a:rPr sz="2250" spc="10" dirty="0">
                <a:latin typeface="Trebuchet MS"/>
                <a:cs typeface="Trebuchet MS"/>
              </a:rPr>
              <a:t>English.</a:t>
            </a:r>
            <a:endParaRPr sz="2250">
              <a:latin typeface="Trebuchet MS"/>
              <a:cs typeface="Trebuchet MS"/>
            </a:endParaRPr>
          </a:p>
          <a:p>
            <a:pPr marL="330200" indent="-317500">
              <a:lnSpc>
                <a:spcPts val="2650"/>
              </a:lnSpc>
              <a:spcBef>
                <a:spcPts val="500"/>
              </a:spcBef>
              <a:buClr>
                <a:srgbClr val="CC0000"/>
              </a:buClr>
              <a:buFont typeface="Times New Roman"/>
              <a:buChar char="•"/>
              <a:tabLst>
                <a:tab pos="329565" algn="l"/>
                <a:tab pos="330200" algn="l"/>
              </a:tabLst>
            </a:pPr>
            <a:r>
              <a:rPr sz="2250" spc="-35" dirty="0">
                <a:latin typeface="Trebuchet MS"/>
                <a:cs typeface="Trebuchet MS"/>
              </a:rPr>
              <a:t>We </a:t>
            </a:r>
            <a:r>
              <a:rPr sz="2250" spc="10" dirty="0">
                <a:latin typeface="Trebuchet MS"/>
                <a:cs typeface="Trebuchet MS"/>
              </a:rPr>
              <a:t>want to find </a:t>
            </a:r>
            <a:r>
              <a:rPr sz="2250" spc="10" dirty="0">
                <a:solidFill>
                  <a:srgbClr val="BB57BE"/>
                </a:solidFill>
                <a:latin typeface="Trebuchet MS"/>
                <a:cs typeface="Trebuchet MS"/>
              </a:rPr>
              <a:t>best English </a:t>
            </a:r>
            <a:r>
              <a:rPr sz="2250" spc="15" dirty="0">
                <a:solidFill>
                  <a:srgbClr val="BB57BE"/>
                </a:solidFill>
                <a:latin typeface="Trebuchet MS"/>
                <a:cs typeface="Trebuchet MS"/>
              </a:rPr>
              <a:t>sentence </a:t>
            </a:r>
            <a:r>
              <a:rPr sz="2250" i="1" spc="-125" dirty="0">
                <a:latin typeface="Trebuchet MS"/>
                <a:cs typeface="Trebuchet MS"/>
              </a:rPr>
              <a:t>y, </a:t>
            </a:r>
            <a:r>
              <a:rPr sz="2250" spc="10" dirty="0">
                <a:solidFill>
                  <a:srgbClr val="BB57BE"/>
                </a:solidFill>
                <a:latin typeface="Trebuchet MS"/>
                <a:cs typeface="Trebuchet MS"/>
              </a:rPr>
              <a:t>given </a:t>
            </a:r>
            <a:r>
              <a:rPr sz="2250" spc="15" dirty="0">
                <a:solidFill>
                  <a:srgbClr val="BB57BE"/>
                </a:solidFill>
                <a:latin typeface="Trebuchet MS"/>
                <a:cs typeface="Trebuchet MS"/>
              </a:rPr>
              <a:t>French</a:t>
            </a:r>
            <a:r>
              <a:rPr sz="2250" spc="114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50" spc="15" dirty="0">
                <a:solidFill>
                  <a:srgbClr val="BB57BE"/>
                </a:solidFill>
                <a:latin typeface="Trebuchet MS"/>
                <a:cs typeface="Trebuchet MS"/>
              </a:rPr>
              <a:t>sentence</a:t>
            </a:r>
            <a:endParaRPr sz="2250">
              <a:latin typeface="Trebuchet MS"/>
              <a:cs typeface="Trebuchet MS"/>
            </a:endParaRPr>
          </a:p>
          <a:p>
            <a:pPr marL="330200">
              <a:lnSpc>
                <a:spcPts val="2650"/>
              </a:lnSpc>
            </a:pPr>
            <a:r>
              <a:rPr sz="2250" i="1" spc="15" dirty="0">
                <a:latin typeface="Trebuchet MS"/>
                <a:cs typeface="Trebuchet MS"/>
              </a:rPr>
              <a:t>x</a:t>
            </a:r>
            <a:endParaRPr sz="22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>
              <a:latin typeface="Trebuchet MS"/>
              <a:cs typeface="Trebuchet MS"/>
            </a:endParaRPr>
          </a:p>
          <a:p>
            <a:pPr marL="330200" marR="227329" indent="-317500">
              <a:lnSpc>
                <a:spcPts val="2600"/>
              </a:lnSpc>
              <a:buClr>
                <a:srgbClr val="CC0000"/>
              </a:buClr>
              <a:buFont typeface="Times New Roman"/>
              <a:buChar char="•"/>
              <a:tabLst>
                <a:tab pos="329565" algn="l"/>
                <a:tab pos="330200" algn="l"/>
              </a:tabLst>
            </a:pPr>
            <a:r>
              <a:rPr sz="2250" spc="10" dirty="0">
                <a:latin typeface="Trebuchet MS"/>
                <a:cs typeface="Trebuchet MS"/>
              </a:rPr>
              <a:t>Use Bayes </a:t>
            </a:r>
            <a:r>
              <a:rPr sz="2250" spc="-5" dirty="0">
                <a:latin typeface="Trebuchet MS"/>
                <a:cs typeface="Trebuchet MS"/>
              </a:rPr>
              <a:t>Rule </a:t>
            </a:r>
            <a:r>
              <a:rPr sz="2250" spc="10" dirty="0">
                <a:latin typeface="Trebuchet MS"/>
                <a:cs typeface="Trebuchet MS"/>
              </a:rPr>
              <a:t>to break </a:t>
            </a:r>
            <a:r>
              <a:rPr sz="2250" spc="5" dirty="0">
                <a:latin typeface="Trebuchet MS"/>
                <a:cs typeface="Trebuchet MS"/>
              </a:rPr>
              <a:t>this </a:t>
            </a:r>
            <a:r>
              <a:rPr sz="2250" spc="15" dirty="0">
                <a:latin typeface="Trebuchet MS"/>
                <a:cs typeface="Trebuchet MS"/>
              </a:rPr>
              <a:t>down </a:t>
            </a:r>
            <a:r>
              <a:rPr sz="2250" spc="10" dirty="0">
                <a:latin typeface="Trebuchet MS"/>
                <a:cs typeface="Trebuchet MS"/>
              </a:rPr>
              <a:t>into </a:t>
            </a:r>
            <a:r>
              <a:rPr sz="2250" spc="15" dirty="0">
                <a:solidFill>
                  <a:srgbClr val="BB57BE"/>
                </a:solidFill>
                <a:latin typeface="Trebuchet MS"/>
                <a:cs typeface="Trebuchet MS"/>
              </a:rPr>
              <a:t>two components </a:t>
            </a:r>
            <a:r>
              <a:rPr sz="2250" spc="10" dirty="0">
                <a:latin typeface="Trebuchet MS"/>
                <a:cs typeface="Trebuchet MS"/>
              </a:rPr>
              <a:t>to </a:t>
            </a:r>
            <a:r>
              <a:rPr sz="2250" spc="15" dirty="0">
                <a:latin typeface="Trebuchet MS"/>
                <a:cs typeface="Trebuchet MS"/>
              </a:rPr>
              <a:t>be  </a:t>
            </a:r>
            <a:r>
              <a:rPr sz="2250" spc="10" dirty="0">
                <a:latin typeface="Trebuchet MS"/>
                <a:cs typeface="Trebuchet MS"/>
              </a:rPr>
              <a:t>learnt</a:t>
            </a:r>
            <a:r>
              <a:rPr sz="2250" dirty="0">
                <a:latin typeface="Trebuchet MS"/>
                <a:cs typeface="Trebuchet MS"/>
              </a:rPr>
              <a:t> </a:t>
            </a:r>
            <a:r>
              <a:rPr sz="2250" spc="10" dirty="0">
                <a:latin typeface="Trebuchet MS"/>
                <a:cs typeface="Trebuchet MS"/>
              </a:rPr>
              <a:t>separately: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2300" y="2586532"/>
            <a:ext cx="2340897" cy="4191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72681" y="3891557"/>
            <a:ext cx="3613150" cy="706120"/>
            <a:chOff x="2772681" y="3891557"/>
            <a:chExt cx="3613150" cy="7061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2681" y="3891557"/>
              <a:ext cx="3598633" cy="469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52555" y="4332652"/>
              <a:ext cx="986790" cy="250825"/>
            </a:xfrm>
            <a:custGeom>
              <a:avLst/>
              <a:gdLst/>
              <a:ahLst/>
              <a:cxnLst/>
              <a:rect l="l" t="t" r="r" b="b"/>
              <a:pathLst>
                <a:path w="986789" h="250825">
                  <a:moveTo>
                    <a:pt x="986311" y="0"/>
                  </a:moveTo>
                  <a:lnTo>
                    <a:pt x="978769" y="48727"/>
                  </a:lnTo>
                  <a:lnTo>
                    <a:pt x="958201" y="88519"/>
                  </a:lnTo>
                  <a:lnTo>
                    <a:pt x="927695" y="115347"/>
                  </a:lnTo>
                  <a:lnTo>
                    <a:pt x="890337" y="125184"/>
                  </a:lnTo>
                  <a:lnTo>
                    <a:pt x="589130" y="125184"/>
                  </a:lnTo>
                  <a:lnTo>
                    <a:pt x="551772" y="135022"/>
                  </a:lnTo>
                  <a:lnTo>
                    <a:pt x="521266" y="161850"/>
                  </a:lnTo>
                  <a:lnTo>
                    <a:pt x="500698" y="201642"/>
                  </a:lnTo>
                  <a:lnTo>
                    <a:pt x="493155" y="250369"/>
                  </a:lnTo>
                  <a:lnTo>
                    <a:pt x="485613" y="201642"/>
                  </a:lnTo>
                  <a:lnTo>
                    <a:pt x="465045" y="161850"/>
                  </a:lnTo>
                  <a:lnTo>
                    <a:pt x="434539" y="135022"/>
                  </a:lnTo>
                  <a:lnTo>
                    <a:pt x="397181" y="125184"/>
                  </a:lnTo>
                  <a:lnTo>
                    <a:pt x="95974" y="125184"/>
                  </a:lnTo>
                  <a:lnTo>
                    <a:pt x="58616" y="115347"/>
                  </a:lnTo>
                  <a:lnTo>
                    <a:pt x="28110" y="88519"/>
                  </a:lnTo>
                  <a:lnTo>
                    <a:pt x="7542" y="48727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73488" y="4326154"/>
              <a:ext cx="798195" cy="250825"/>
            </a:xfrm>
            <a:custGeom>
              <a:avLst/>
              <a:gdLst/>
              <a:ahLst/>
              <a:cxnLst/>
              <a:rect l="l" t="t" r="r" b="b"/>
              <a:pathLst>
                <a:path w="798195" h="250825">
                  <a:moveTo>
                    <a:pt x="797828" y="1"/>
                  </a:moveTo>
                  <a:lnTo>
                    <a:pt x="790286" y="48729"/>
                  </a:lnTo>
                  <a:lnTo>
                    <a:pt x="769718" y="88520"/>
                  </a:lnTo>
                  <a:lnTo>
                    <a:pt x="739211" y="115349"/>
                  </a:lnTo>
                  <a:lnTo>
                    <a:pt x="701854" y="125186"/>
                  </a:lnTo>
                  <a:lnTo>
                    <a:pt x="494889" y="125185"/>
                  </a:lnTo>
                  <a:lnTo>
                    <a:pt x="457531" y="135023"/>
                  </a:lnTo>
                  <a:lnTo>
                    <a:pt x="427024" y="161852"/>
                  </a:lnTo>
                  <a:lnTo>
                    <a:pt x="406456" y="201643"/>
                  </a:lnTo>
                  <a:lnTo>
                    <a:pt x="398913" y="250371"/>
                  </a:lnTo>
                  <a:lnTo>
                    <a:pt x="391371" y="201643"/>
                  </a:lnTo>
                  <a:lnTo>
                    <a:pt x="370803" y="161852"/>
                  </a:lnTo>
                  <a:lnTo>
                    <a:pt x="340296" y="135023"/>
                  </a:lnTo>
                  <a:lnTo>
                    <a:pt x="302938" y="125185"/>
                  </a:lnTo>
                  <a:lnTo>
                    <a:pt x="95975" y="125185"/>
                  </a:lnTo>
                  <a:lnTo>
                    <a:pt x="58617" y="115348"/>
                  </a:lnTo>
                  <a:lnTo>
                    <a:pt x="28110" y="88519"/>
                  </a:lnTo>
                  <a:lnTo>
                    <a:pt x="7542" y="48728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4206" y="5088859"/>
            <a:ext cx="3462020" cy="1453515"/>
          </a:xfrm>
          <a:prstGeom prst="rect">
            <a:avLst/>
          </a:prstGeom>
          <a:ln w="28575">
            <a:solidFill>
              <a:srgbClr val="3A87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330"/>
              </a:spcBef>
            </a:pPr>
            <a:r>
              <a:rPr sz="1800" b="1" u="heavy" spc="-2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Translation</a:t>
            </a:r>
            <a:r>
              <a:rPr sz="1800" b="1" u="heavy" spc="-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Model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rebuchet MS"/>
              <a:cs typeface="Trebuchet MS"/>
            </a:endParaRPr>
          </a:p>
          <a:p>
            <a:pPr marL="135890" marR="135890" indent="3175" algn="ctr">
              <a:lnSpc>
                <a:spcPts val="2100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Models how words and phrases  should be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translated</a:t>
            </a:r>
            <a:r>
              <a:rPr sz="1800" spc="-4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(</a:t>
            </a:r>
            <a:r>
              <a:rPr sz="1800" i="1" spc="-5" dirty="0">
                <a:solidFill>
                  <a:srgbClr val="3A87FF"/>
                </a:solidFill>
                <a:latin typeface="Trebuchet MS"/>
                <a:cs typeface="Trebuchet MS"/>
              </a:rPr>
              <a:t>fidelity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).</a:t>
            </a:r>
            <a:endParaRPr sz="1800">
              <a:latin typeface="Trebuchet MS"/>
              <a:cs typeface="Trebuchet MS"/>
            </a:endParaRPr>
          </a:p>
          <a:p>
            <a:pPr marL="635" algn="ctr">
              <a:lnSpc>
                <a:spcPts val="2039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Learnt from parallel</a:t>
            </a:r>
            <a:r>
              <a:rPr sz="1800" spc="-2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data.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301575" y="4676744"/>
            <a:ext cx="721995" cy="1165225"/>
            <a:chOff x="4301575" y="4676744"/>
            <a:chExt cx="721995" cy="1165225"/>
          </a:xfrm>
        </p:grpSpPr>
        <p:sp>
          <p:nvSpPr>
            <p:cNvPr id="11" name="object 11"/>
            <p:cNvSpPr/>
            <p:nvPr/>
          </p:nvSpPr>
          <p:spPr>
            <a:xfrm>
              <a:off x="4315862" y="4761770"/>
              <a:ext cx="655320" cy="1066165"/>
            </a:xfrm>
            <a:custGeom>
              <a:avLst/>
              <a:gdLst/>
              <a:ahLst/>
              <a:cxnLst/>
              <a:rect l="l" t="t" r="r" b="b"/>
              <a:pathLst>
                <a:path w="655320" h="1066164">
                  <a:moveTo>
                    <a:pt x="0" y="1065753"/>
                  </a:moveTo>
                  <a:lnTo>
                    <a:pt x="647504" y="12172"/>
                  </a:lnTo>
                  <a:lnTo>
                    <a:pt x="654985" y="0"/>
                  </a:lnTo>
                </a:path>
              </a:pathLst>
            </a:custGeom>
            <a:ln w="28574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32354" y="4676744"/>
              <a:ext cx="90805" cy="106680"/>
            </a:xfrm>
            <a:custGeom>
              <a:avLst/>
              <a:gdLst/>
              <a:ahLst/>
              <a:cxnLst/>
              <a:rect l="l" t="t" r="r" b="b"/>
              <a:pathLst>
                <a:path w="90804" h="106679">
                  <a:moveTo>
                    <a:pt x="90749" y="0"/>
                  </a:moveTo>
                  <a:lnTo>
                    <a:pt x="0" y="56400"/>
                  </a:lnTo>
                  <a:lnTo>
                    <a:pt x="81420" y="106438"/>
                  </a:lnTo>
                  <a:lnTo>
                    <a:pt x="90749" y="0"/>
                  </a:lnTo>
                  <a:close/>
                </a:path>
              </a:pathLst>
            </a:custGeom>
            <a:solidFill>
              <a:srgbClr val="3A8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507850" y="5085374"/>
            <a:ext cx="3173095" cy="1720214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355"/>
              </a:spcBef>
            </a:pPr>
            <a:r>
              <a:rPr sz="1800" b="1" u="heavy" spc="-5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Trebuchet MS"/>
                <a:cs typeface="Trebuchet MS"/>
              </a:rPr>
              <a:t>Language</a:t>
            </a:r>
            <a:r>
              <a:rPr sz="1800" b="1" u="heavy" spc="-10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b="1" u="heavy" dirty="0">
                <a:solidFill>
                  <a:srgbClr val="00B050"/>
                </a:solidFill>
                <a:uFill>
                  <a:solidFill>
                    <a:srgbClr val="00B050"/>
                  </a:solidFill>
                </a:u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rebuchet MS"/>
              <a:cs typeface="Trebuchet MS"/>
            </a:endParaRPr>
          </a:p>
          <a:p>
            <a:pPr marL="321310" marR="310515" indent="-2540" algn="ctr">
              <a:lnSpc>
                <a:spcPts val="2100"/>
              </a:lnSpc>
              <a:spcBef>
                <a:spcPts val="5"/>
              </a:spcBef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Models how </a:t>
            </a:r>
            <a:r>
              <a:rPr sz="1800" dirty="0">
                <a:solidFill>
                  <a:srgbClr val="00B050"/>
                </a:solidFill>
                <a:latin typeface="Trebuchet MS"/>
                <a:cs typeface="Trebuchet MS"/>
              </a:rPr>
              <a:t>to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write  good English (</a:t>
            </a:r>
            <a:r>
              <a:rPr sz="1800" i="1" spc="-5" dirty="0">
                <a:solidFill>
                  <a:srgbClr val="00B050"/>
                </a:solidFill>
                <a:latin typeface="Trebuchet MS"/>
                <a:cs typeface="Trebuchet MS"/>
              </a:rPr>
              <a:t>fluency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).  Learnt from</a:t>
            </a:r>
            <a:r>
              <a:rPr sz="1800" spc="-5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00B050"/>
                </a:solidFill>
                <a:latin typeface="Trebuchet MS"/>
                <a:cs typeface="Trebuchet MS"/>
              </a:rPr>
              <a:t>monolingual 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data.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61888" y="4658273"/>
            <a:ext cx="1146810" cy="441959"/>
            <a:chOff x="5961888" y="4658273"/>
            <a:chExt cx="1146810" cy="441959"/>
          </a:xfrm>
        </p:grpSpPr>
        <p:sp>
          <p:nvSpPr>
            <p:cNvPr id="15" name="object 15"/>
            <p:cNvSpPr/>
            <p:nvPr/>
          </p:nvSpPr>
          <p:spPr>
            <a:xfrm>
              <a:off x="6055590" y="4704595"/>
              <a:ext cx="1038860" cy="381000"/>
            </a:xfrm>
            <a:custGeom>
              <a:avLst/>
              <a:gdLst/>
              <a:ahLst/>
              <a:cxnLst/>
              <a:rect l="l" t="t" r="r" b="b"/>
              <a:pathLst>
                <a:path w="1038859" h="381000">
                  <a:moveTo>
                    <a:pt x="1038753" y="380779"/>
                  </a:moveTo>
                  <a:lnTo>
                    <a:pt x="13414" y="4917"/>
                  </a:lnTo>
                  <a:lnTo>
                    <a:pt x="0" y="0"/>
                  </a:lnTo>
                </a:path>
              </a:pathLst>
            </a:custGeom>
            <a:ln w="28574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61888" y="4658273"/>
              <a:ext cx="106680" cy="90170"/>
            </a:xfrm>
            <a:custGeom>
              <a:avLst/>
              <a:gdLst/>
              <a:ahLst/>
              <a:cxnLst/>
              <a:rect l="l" t="t" r="r" b="b"/>
              <a:pathLst>
                <a:path w="106679" h="90170">
                  <a:moveTo>
                    <a:pt x="106174" y="0"/>
                  </a:moveTo>
                  <a:lnTo>
                    <a:pt x="0" y="11972"/>
                  </a:lnTo>
                  <a:lnTo>
                    <a:pt x="73282" y="89729"/>
                  </a:lnTo>
                  <a:lnTo>
                    <a:pt x="106174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42900" y="6413500"/>
            <a:ext cx="118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7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7200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Sequence-to-sequence with</a:t>
            </a:r>
            <a:r>
              <a:rPr sz="3200" spc="5" dirty="0"/>
              <a:t> </a:t>
            </a:r>
            <a:r>
              <a:rPr sz="3200" spc="-5" dirty="0"/>
              <a:t>attention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983303" y="1095581"/>
            <a:ext cx="6295390" cy="4605655"/>
            <a:chOff x="983303" y="1095581"/>
            <a:chExt cx="6295390" cy="4605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367610"/>
              <a:ext cx="125339" cy="131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008" y="4536465"/>
              <a:ext cx="125339" cy="1316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705319"/>
              <a:ext cx="125339" cy="1316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7008" y="4874173"/>
              <a:ext cx="125339" cy="1316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92828" y="430227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5" h="779779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5692" y="5140715"/>
              <a:ext cx="0" cy="551180"/>
            </a:xfrm>
            <a:custGeom>
              <a:avLst/>
              <a:gdLst/>
              <a:ahLst/>
              <a:cxnLst/>
              <a:rect l="l" t="t" r="r" b="b"/>
              <a:pathLst>
                <a:path h="551179">
                  <a:moveTo>
                    <a:pt x="0" y="0"/>
                  </a:moveTo>
                  <a:lnTo>
                    <a:pt x="0" y="550672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1824" y="5081788"/>
              <a:ext cx="127734" cy="1257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58556" y="4692031"/>
              <a:ext cx="286385" cy="0"/>
            </a:xfrm>
            <a:custGeom>
              <a:avLst/>
              <a:gdLst/>
              <a:ahLst/>
              <a:cxnLst/>
              <a:rect l="l" t="t" r="r" b="b"/>
              <a:pathLst>
                <a:path w="286384">
                  <a:moveTo>
                    <a:pt x="0" y="0"/>
                  </a:moveTo>
                  <a:lnTo>
                    <a:pt x="276241" y="0"/>
                  </a:lnTo>
                  <a:lnTo>
                    <a:pt x="28576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469" y="4628164"/>
              <a:ext cx="125780" cy="1277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0915" y="3511596"/>
              <a:ext cx="3130464" cy="21738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28196" y="3695862"/>
              <a:ext cx="3810" cy="596900"/>
            </a:xfrm>
            <a:custGeom>
              <a:avLst/>
              <a:gdLst/>
              <a:ahLst/>
              <a:cxnLst/>
              <a:rect l="l" t="t" r="r" b="b"/>
              <a:pathLst>
                <a:path w="3809" h="596900">
                  <a:moveTo>
                    <a:pt x="1872" y="-9525"/>
                  </a:moveTo>
                  <a:lnTo>
                    <a:pt x="1872" y="606413"/>
                  </a:lnTo>
                </a:path>
              </a:pathLst>
            </a:custGeom>
            <a:ln w="2279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756" y="3636935"/>
              <a:ext cx="127732" cy="1260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94" y="3511596"/>
              <a:ext cx="131620" cy="12534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70640" y="3575355"/>
              <a:ext cx="4198620" cy="36830"/>
            </a:xfrm>
            <a:custGeom>
              <a:avLst/>
              <a:gdLst/>
              <a:ahLst/>
              <a:cxnLst/>
              <a:rect l="l" t="t" r="r" b="b"/>
              <a:pathLst>
                <a:path w="4198620" h="36829">
                  <a:moveTo>
                    <a:pt x="4198324" y="36617"/>
                  </a:moveTo>
                  <a:lnTo>
                    <a:pt x="9524" y="83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1714" y="3511933"/>
              <a:ext cx="126198" cy="1277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66288" y="3575223"/>
              <a:ext cx="4803140" cy="36830"/>
            </a:xfrm>
            <a:custGeom>
              <a:avLst/>
              <a:gdLst/>
              <a:ahLst/>
              <a:cxnLst/>
              <a:rect l="l" t="t" r="r" b="b"/>
              <a:pathLst>
                <a:path w="4803140" h="36829">
                  <a:moveTo>
                    <a:pt x="4802677" y="36772"/>
                  </a:moveTo>
                  <a:lnTo>
                    <a:pt x="9524" y="72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7362" y="3511746"/>
              <a:ext cx="126146" cy="12773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61934" y="3575119"/>
              <a:ext cx="5407025" cy="37465"/>
            </a:xfrm>
            <a:custGeom>
              <a:avLst/>
              <a:gdLst/>
              <a:ahLst/>
              <a:cxnLst/>
              <a:rect l="l" t="t" r="r" b="b"/>
              <a:pathLst>
                <a:path w="5407025" h="37464">
                  <a:moveTo>
                    <a:pt x="5407029" y="36892"/>
                  </a:moveTo>
                  <a:lnTo>
                    <a:pt x="9524" y="64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03008" y="3511599"/>
              <a:ext cx="126107" cy="12773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57581" y="3575035"/>
              <a:ext cx="6011545" cy="37465"/>
            </a:xfrm>
            <a:custGeom>
              <a:avLst/>
              <a:gdLst/>
              <a:ahLst/>
              <a:cxnLst/>
              <a:rect l="l" t="t" r="r" b="b"/>
              <a:pathLst>
                <a:path w="6011545" h="37464">
                  <a:moveTo>
                    <a:pt x="6011382" y="36990"/>
                  </a:moveTo>
                  <a:lnTo>
                    <a:pt x="9524" y="58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655" y="3511481"/>
              <a:ext cx="126075" cy="12773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32704" y="2827234"/>
              <a:ext cx="2540" cy="694055"/>
            </a:xfrm>
            <a:custGeom>
              <a:avLst/>
              <a:gdLst/>
              <a:ahLst/>
              <a:cxnLst/>
              <a:rect l="l" t="t" r="r" b="b"/>
              <a:pathLst>
                <a:path w="2540" h="694054">
                  <a:moveTo>
                    <a:pt x="0" y="693888"/>
                  </a:moveTo>
                  <a:lnTo>
                    <a:pt x="2057" y="9524"/>
                  </a:lnTo>
                  <a:lnTo>
                    <a:pt x="208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771" y="2768306"/>
              <a:ext cx="127734" cy="12592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37058" y="2817987"/>
              <a:ext cx="1905" cy="703580"/>
            </a:xfrm>
            <a:custGeom>
              <a:avLst/>
              <a:gdLst/>
              <a:ahLst/>
              <a:cxnLst/>
              <a:rect l="l" t="t" r="r" b="b"/>
              <a:pathLst>
                <a:path w="1905" h="703579">
                  <a:moveTo>
                    <a:pt x="0" y="703134"/>
                  </a:moveTo>
                  <a:lnTo>
                    <a:pt x="1551" y="9524"/>
                  </a:lnTo>
                  <a:lnTo>
                    <a:pt x="1573" y="0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74651" y="2759059"/>
              <a:ext cx="127734" cy="1258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41412" y="2817987"/>
              <a:ext cx="1270" cy="703580"/>
            </a:xfrm>
            <a:custGeom>
              <a:avLst/>
              <a:gdLst/>
              <a:ahLst/>
              <a:cxnLst/>
              <a:rect l="l" t="t" r="r" b="b"/>
              <a:pathLst>
                <a:path w="1269" h="703579">
                  <a:moveTo>
                    <a:pt x="0" y="703134"/>
                  </a:moveTo>
                  <a:lnTo>
                    <a:pt x="1043" y="9524"/>
                  </a:lnTo>
                  <a:lnTo>
                    <a:pt x="1058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78527" y="2759059"/>
              <a:ext cx="127735" cy="12585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945767" y="2817987"/>
              <a:ext cx="635" cy="703580"/>
            </a:xfrm>
            <a:custGeom>
              <a:avLst/>
              <a:gdLst/>
              <a:ahLst/>
              <a:cxnLst/>
              <a:rect l="l" t="t" r="r" b="b"/>
              <a:pathLst>
                <a:path w="635" h="703579">
                  <a:moveTo>
                    <a:pt x="0" y="703134"/>
                  </a:moveTo>
                  <a:lnTo>
                    <a:pt x="536" y="9524"/>
                  </a:lnTo>
                  <a:lnTo>
                    <a:pt x="543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2403" y="2759059"/>
              <a:ext cx="127735" cy="12581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170440"/>
              <a:ext cx="125339" cy="1316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339296"/>
              <a:ext cx="125339" cy="13162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9518" y="1508150"/>
              <a:ext cx="125339" cy="1316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518" y="1677005"/>
              <a:ext cx="125339" cy="13162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25336" y="1105106"/>
              <a:ext cx="266065" cy="779780"/>
            </a:xfrm>
            <a:custGeom>
              <a:avLst/>
              <a:gdLst/>
              <a:ahLst/>
              <a:cxnLst/>
              <a:rect l="l" t="t" r="r" b="b"/>
              <a:pathLst>
                <a:path w="266064" h="779780">
                  <a:moveTo>
                    <a:pt x="265727" y="44288"/>
                  </a:moveTo>
                  <a:lnTo>
                    <a:pt x="265727" y="735223"/>
                  </a:lnTo>
                  <a:lnTo>
                    <a:pt x="262247" y="752462"/>
                  </a:lnTo>
                  <a:lnTo>
                    <a:pt x="252756" y="766540"/>
                  </a:lnTo>
                  <a:lnTo>
                    <a:pt x="238678" y="776031"/>
                  </a:lnTo>
                  <a:lnTo>
                    <a:pt x="221439" y="779512"/>
                  </a:lnTo>
                  <a:lnTo>
                    <a:pt x="44288" y="779512"/>
                  </a:lnTo>
                  <a:lnTo>
                    <a:pt x="27049" y="776031"/>
                  </a:lnTo>
                  <a:lnTo>
                    <a:pt x="12971" y="766540"/>
                  </a:lnTo>
                  <a:lnTo>
                    <a:pt x="3480" y="752462"/>
                  </a:lnTo>
                  <a:lnTo>
                    <a:pt x="0" y="735223"/>
                  </a:lnTo>
                  <a:lnTo>
                    <a:pt x="0" y="44288"/>
                  </a:lnTo>
                  <a:lnTo>
                    <a:pt x="3480" y="27049"/>
                  </a:lnTo>
                  <a:lnTo>
                    <a:pt x="12971" y="12971"/>
                  </a:lnTo>
                  <a:lnTo>
                    <a:pt x="27049" y="3480"/>
                  </a:lnTo>
                  <a:lnTo>
                    <a:pt x="44288" y="0"/>
                  </a:lnTo>
                  <a:lnTo>
                    <a:pt x="221439" y="0"/>
                  </a:lnTo>
                  <a:lnTo>
                    <a:pt x="238678" y="3480"/>
                  </a:lnTo>
                  <a:lnTo>
                    <a:pt x="252756" y="12971"/>
                  </a:lnTo>
                  <a:lnTo>
                    <a:pt x="262247" y="27049"/>
                  </a:lnTo>
                  <a:lnTo>
                    <a:pt x="265727" y="44288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52" y="4255320"/>
            <a:ext cx="557530" cy="850265"/>
          </a:xfrm>
          <a:prstGeom prst="rect">
            <a:avLst/>
          </a:prstGeom>
        </p:spPr>
        <p:txBody>
          <a:bodyPr vert="vert270" wrap="square" lIns="0" tIns="13970" rIns="0" bIns="0" rtlCol="0">
            <a:spAutoFit/>
          </a:bodyPr>
          <a:lstStyle/>
          <a:p>
            <a:pPr marL="215900" marR="5080" indent="-203200">
              <a:lnSpc>
                <a:spcPts val="2100"/>
              </a:lnSpc>
              <a:spcBef>
                <a:spcPts val="110"/>
              </a:spcBef>
            </a:pP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E</a:t>
            </a:r>
            <a:r>
              <a:rPr sz="1800" dirty="0">
                <a:solidFill>
                  <a:srgbClr val="C00000"/>
                </a:solidFill>
                <a:latin typeface="Trebuchet MS"/>
                <a:cs typeface="Trebuchet MS"/>
              </a:rPr>
              <a:t>ncoder  </a:t>
            </a:r>
            <a:r>
              <a:rPr sz="1800" spc="-5" dirty="0">
                <a:solidFill>
                  <a:srgbClr val="C0000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81647" y="6094448"/>
            <a:ext cx="2434590" cy="271145"/>
          </a:xfrm>
          <a:custGeom>
            <a:avLst/>
            <a:gdLst/>
            <a:ahLst/>
            <a:cxnLst/>
            <a:rect l="l" t="t" r="r" b="b"/>
            <a:pathLst>
              <a:path w="2434590" h="271145">
                <a:moveTo>
                  <a:pt x="2434549" y="1"/>
                </a:moveTo>
                <a:lnTo>
                  <a:pt x="2426215" y="52749"/>
                </a:lnTo>
                <a:lnTo>
                  <a:pt x="2403486" y="95825"/>
                </a:lnTo>
                <a:lnTo>
                  <a:pt x="2369776" y="124867"/>
                </a:lnTo>
                <a:lnTo>
                  <a:pt x="2328495" y="135517"/>
                </a:lnTo>
                <a:lnTo>
                  <a:pt x="1323328" y="135515"/>
                </a:lnTo>
                <a:lnTo>
                  <a:pt x="1282047" y="146165"/>
                </a:lnTo>
                <a:lnTo>
                  <a:pt x="1248337" y="175207"/>
                </a:lnTo>
                <a:lnTo>
                  <a:pt x="1225609" y="218283"/>
                </a:lnTo>
                <a:lnTo>
                  <a:pt x="1217275" y="271031"/>
                </a:lnTo>
                <a:lnTo>
                  <a:pt x="1208940" y="218283"/>
                </a:lnTo>
                <a:lnTo>
                  <a:pt x="1186212" y="175207"/>
                </a:lnTo>
                <a:lnTo>
                  <a:pt x="1152502" y="146165"/>
                </a:lnTo>
                <a:lnTo>
                  <a:pt x="1111221" y="135515"/>
                </a:lnTo>
                <a:lnTo>
                  <a:pt x="106054" y="135515"/>
                </a:lnTo>
                <a:lnTo>
                  <a:pt x="64773" y="124866"/>
                </a:lnTo>
                <a:lnTo>
                  <a:pt x="31062" y="95824"/>
                </a:lnTo>
                <a:lnTo>
                  <a:pt x="8334" y="52748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6519" y="4302276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88426" y="779512"/>
                </a:moveTo>
                <a:lnTo>
                  <a:pt x="151754" y="773717"/>
                </a:lnTo>
                <a:lnTo>
                  <a:pt x="121807" y="757916"/>
                </a:lnTo>
                <a:lnTo>
                  <a:pt x="101616" y="734480"/>
                </a:lnTo>
                <a:lnTo>
                  <a:pt x="94212" y="705781"/>
                </a:lnTo>
                <a:lnTo>
                  <a:pt x="94213" y="463487"/>
                </a:lnTo>
                <a:lnTo>
                  <a:pt x="86810" y="434787"/>
                </a:lnTo>
                <a:lnTo>
                  <a:pt x="66619" y="411351"/>
                </a:lnTo>
                <a:lnTo>
                  <a:pt x="36672" y="395550"/>
                </a:lnTo>
                <a:lnTo>
                  <a:pt x="0" y="389756"/>
                </a:lnTo>
                <a:lnTo>
                  <a:pt x="36672" y="383961"/>
                </a:lnTo>
                <a:lnTo>
                  <a:pt x="66619" y="368160"/>
                </a:lnTo>
                <a:lnTo>
                  <a:pt x="86810" y="344724"/>
                </a:lnTo>
                <a:lnTo>
                  <a:pt x="94213" y="316025"/>
                </a:lnTo>
                <a:lnTo>
                  <a:pt x="94213" y="73731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822700" y="5715000"/>
            <a:ext cx="1149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3765" algn="l"/>
              </a:tabLst>
            </a:pPr>
            <a:r>
              <a:rPr sz="1600" i="1" dirty="0">
                <a:latin typeface="Trebuchet MS"/>
                <a:cs typeface="Trebuchet MS"/>
              </a:rPr>
              <a:t>&lt;S</a:t>
            </a:r>
            <a:r>
              <a:rPr sz="1600" i="1" spc="-185" dirty="0">
                <a:latin typeface="Trebuchet MS"/>
                <a:cs typeface="Trebuchet MS"/>
              </a:rPr>
              <a:t>T</a:t>
            </a:r>
            <a:r>
              <a:rPr sz="1600" i="1" spc="-5" dirty="0">
                <a:latin typeface="Trebuchet MS"/>
                <a:cs typeface="Trebuchet MS"/>
              </a:rPr>
              <a:t>A</a:t>
            </a:r>
            <a:r>
              <a:rPr sz="1600" i="1" spc="-80" dirty="0">
                <a:latin typeface="Trebuchet MS"/>
                <a:cs typeface="Trebuchet MS"/>
              </a:rPr>
              <a:t>R</a:t>
            </a:r>
            <a:r>
              <a:rPr sz="1600" i="1" dirty="0">
                <a:latin typeface="Trebuchet MS"/>
                <a:cs typeface="Trebuchet MS"/>
              </a:rPr>
              <a:t>T&gt;	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26424" y="5727700"/>
            <a:ext cx="153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43479" y="5727700"/>
            <a:ext cx="17907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6409" algn="l"/>
                <a:tab pos="1085850" algn="l"/>
              </a:tabLst>
            </a:pPr>
            <a:r>
              <a:rPr sz="1600" i="1" dirty="0">
                <a:latin typeface="Trebuchet MS"/>
                <a:cs typeface="Trebuchet MS"/>
              </a:rPr>
              <a:t>a	m’	</a:t>
            </a:r>
            <a:r>
              <a:rPr sz="1600" i="1" spc="-5" dirty="0">
                <a:latin typeface="Trebuchet MS"/>
                <a:cs typeface="Trebuchet MS"/>
              </a:rPr>
              <a:t>entarté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864612" y="4038600"/>
            <a:ext cx="290830" cy="13608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Decoder</a:t>
            </a:r>
            <a:r>
              <a:rPr sz="1800" spc="-5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Trebuchet MS"/>
                <a:cs typeface="Trebuchet MS"/>
              </a:rPr>
              <a:t>RNN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612413" y="4325087"/>
            <a:ext cx="188595" cy="779780"/>
          </a:xfrm>
          <a:custGeom>
            <a:avLst/>
            <a:gdLst/>
            <a:ahLst/>
            <a:cxnLst/>
            <a:rect l="l" t="t" r="r" b="b"/>
            <a:pathLst>
              <a:path w="188595" h="779779">
                <a:moveTo>
                  <a:pt x="1" y="0"/>
                </a:moveTo>
                <a:lnTo>
                  <a:pt x="36673" y="5794"/>
                </a:lnTo>
                <a:lnTo>
                  <a:pt x="66620" y="21595"/>
                </a:lnTo>
                <a:lnTo>
                  <a:pt x="86811" y="45031"/>
                </a:lnTo>
                <a:lnTo>
                  <a:pt x="94215" y="73730"/>
                </a:lnTo>
                <a:lnTo>
                  <a:pt x="94213" y="316025"/>
                </a:lnTo>
                <a:lnTo>
                  <a:pt x="101617" y="344724"/>
                </a:lnTo>
                <a:lnTo>
                  <a:pt x="121808" y="368160"/>
                </a:lnTo>
                <a:lnTo>
                  <a:pt x="151755" y="383961"/>
                </a:lnTo>
                <a:lnTo>
                  <a:pt x="188427" y="389756"/>
                </a:lnTo>
                <a:lnTo>
                  <a:pt x="151755" y="395550"/>
                </a:lnTo>
                <a:lnTo>
                  <a:pt x="121808" y="411351"/>
                </a:lnTo>
                <a:lnTo>
                  <a:pt x="101617" y="434787"/>
                </a:lnTo>
                <a:lnTo>
                  <a:pt x="94213" y="463487"/>
                </a:lnTo>
                <a:lnTo>
                  <a:pt x="94213" y="705781"/>
                </a:lnTo>
                <a:lnTo>
                  <a:pt x="86810" y="734480"/>
                </a:lnTo>
                <a:lnTo>
                  <a:pt x="66619" y="757916"/>
                </a:lnTo>
                <a:lnTo>
                  <a:pt x="36672" y="773717"/>
                </a:lnTo>
                <a:lnTo>
                  <a:pt x="0" y="779512"/>
                </a:lnTo>
              </a:path>
            </a:pathLst>
          </a:custGeom>
          <a:ln w="19050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67952" y="3289599"/>
            <a:ext cx="290830" cy="6604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scores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52" y="1964313"/>
            <a:ext cx="290830" cy="2150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  <a:tabLst>
                <a:tab pos="1167765" algn="l"/>
              </a:tabLst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Attention	Attention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12763" y="3275370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5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67952" y="1850185"/>
            <a:ext cx="290830" cy="12109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25292" y="2143111"/>
            <a:ext cx="188595" cy="625475"/>
          </a:xfrm>
          <a:custGeom>
            <a:avLst/>
            <a:gdLst/>
            <a:ahLst/>
            <a:cxnLst/>
            <a:rect l="l" t="t" r="r" b="b"/>
            <a:pathLst>
              <a:path w="188594" h="625475">
                <a:moveTo>
                  <a:pt x="188426" y="625194"/>
                </a:moveTo>
                <a:lnTo>
                  <a:pt x="151754" y="619400"/>
                </a:lnTo>
                <a:lnTo>
                  <a:pt x="121807" y="603599"/>
                </a:lnTo>
                <a:lnTo>
                  <a:pt x="101616" y="580163"/>
                </a:lnTo>
                <a:lnTo>
                  <a:pt x="94212" y="551463"/>
                </a:lnTo>
                <a:lnTo>
                  <a:pt x="94213" y="386328"/>
                </a:lnTo>
                <a:lnTo>
                  <a:pt x="86810" y="357629"/>
                </a:lnTo>
                <a:lnTo>
                  <a:pt x="66619" y="334193"/>
                </a:lnTo>
                <a:lnTo>
                  <a:pt x="36672" y="318392"/>
                </a:lnTo>
                <a:lnTo>
                  <a:pt x="0" y="312597"/>
                </a:lnTo>
                <a:lnTo>
                  <a:pt x="36672" y="306803"/>
                </a:lnTo>
                <a:lnTo>
                  <a:pt x="66619" y="291002"/>
                </a:lnTo>
                <a:lnTo>
                  <a:pt x="86810" y="267566"/>
                </a:lnTo>
                <a:lnTo>
                  <a:pt x="94213" y="238866"/>
                </a:lnTo>
                <a:lnTo>
                  <a:pt x="94213" y="73730"/>
                </a:lnTo>
                <a:lnTo>
                  <a:pt x="101617" y="45031"/>
                </a:lnTo>
                <a:lnTo>
                  <a:pt x="121808" y="21595"/>
                </a:lnTo>
                <a:lnTo>
                  <a:pt x="151755" y="5794"/>
                </a:lnTo>
                <a:lnTo>
                  <a:pt x="188427" y="0"/>
                </a:lnTo>
              </a:path>
            </a:pathLst>
          </a:custGeom>
          <a:ln w="19050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336800" y="1181100"/>
            <a:ext cx="995044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52400" marR="5080" indent="-13970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ttent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ion 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output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83426" y="1778698"/>
            <a:ext cx="6438265" cy="3903979"/>
            <a:chOff x="983426" y="1778698"/>
            <a:chExt cx="6438265" cy="3903979"/>
          </a:xfrm>
        </p:grpSpPr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98436" y="4271703"/>
              <a:ext cx="2722996" cy="141091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277258" y="2293881"/>
              <a:ext cx="1905" cy="1987550"/>
            </a:xfrm>
            <a:custGeom>
              <a:avLst/>
              <a:gdLst/>
              <a:ahLst/>
              <a:cxnLst/>
              <a:rect l="l" t="t" r="r" b="b"/>
              <a:pathLst>
                <a:path w="1904" h="1987550">
                  <a:moveTo>
                    <a:pt x="892" y="-9525"/>
                  </a:moveTo>
                  <a:lnTo>
                    <a:pt x="892" y="1996871"/>
                  </a:lnTo>
                </a:path>
              </a:pathLst>
            </a:custGeom>
            <a:ln w="20836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13436" y="2234954"/>
              <a:ext cx="127734" cy="12582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83426" y="2758921"/>
              <a:ext cx="2308860" cy="5080"/>
            </a:xfrm>
            <a:custGeom>
              <a:avLst/>
              <a:gdLst/>
              <a:ahLst/>
              <a:cxnLst/>
              <a:rect l="l" t="t" r="r" b="b"/>
              <a:pathLst>
                <a:path w="2308860" h="5080">
                  <a:moveTo>
                    <a:pt x="0" y="0"/>
                  </a:moveTo>
                  <a:lnTo>
                    <a:pt x="2308484" y="0"/>
                  </a:lnTo>
                </a:path>
                <a:path w="2308860" h="5080">
                  <a:moveTo>
                    <a:pt x="0" y="4762"/>
                  </a:moveTo>
                  <a:lnTo>
                    <a:pt x="2308484" y="4762"/>
                  </a:lnTo>
                </a:path>
              </a:pathLst>
            </a:custGeom>
            <a:ln w="317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83426" y="2773069"/>
              <a:ext cx="2308860" cy="0"/>
            </a:xfrm>
            <a:custGeom>
              <a:avLst/>
              <a:gdLst/>
              <a:ahLst/>
              <a:cxnLst/>
              <a:rect l="l" t="t" r="r" b="b"/>
              <a:pathLst>
                <a:path w="2308860">
                  <a:moveTo>
                    <a:pt x="0" y="0"/>
                  </a:moveTo>
                  <a:lnTo>
                    <a:pt x="2308484" y="0"/>
                  </a:lnTo>
                </a:path>
              </a:pathLst>
            </a:custGeom>
            <a:ln w="952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66885" y="2713340"/>
              <a:ext cx="136525" cy="55244"/>
            </a:xfrm>
            <a:custGeom>
              <a:avLst/>
              <a:gdLst/>
              <a:ahLst/>
              <a:cxnLst/>
              <a:rect l="l" t="t" r="r" b="b"/>
              <a:pathLst>
                <a:path w="136525" h="55244">
                  <a:moveTo>
                    <a:pt x="0" y="0"/>
                  </a:moveTo>
                  <a:lnTo>
                    <a:pt x="136163" y="0"/>
                  </a:lnTo>
                  <a:lnTo>
                    <a:pt x="136163" y="54965"/>
                  </a:lnTo>
                  <a:lnTo>
                    <a:pt x="0" y="54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66885" y="2713340"/>
              <a:ext cx="136525" cy="55244"/>
            </a:xfrm>
            <a:custGeom>
              <a:avLst/>
              <a:gdLst/>
              <a:ahLst/>
              <a:cxnLst/>
              <a:rect l="l" t="t" r="r" b="b"/>
              <a:pathLst>
                <a:path w="136525" h="55244">
                  <a:moveTo>
                    <a:pt x="0" y="0"/>
                  </a:moveTo>
                  <a:lnTo>
                    <a:pt x="136163" y="0"/>
                  </a:lnTo>
                  <a:lnTo>
                    <a:pt x="136163" y="54966"/>
                  </a:lnTo>
                  <a:lnTo>
                    <a:pt x="0" y="5496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70682" y="2713340"/>
              <a:ext cx="142240" cy="45720"/>
            </a:xfrm>
            <a:custGeom>
              <a:avLst/>
              <a:gdLst/>
              <a:ahLst/>
              <a:cxnLst/>
              <a:rect l="l" t="t" r="r" b="b"/>
              <a:pathLst>
                <a:path w="142239" h="45719">
                  <a:moveTo>
                    <a:pt x="0" y="0"/>
                  </a:moveTo>
                  <a:lnTo>
                    <a:pt x="141964" y="0"/>
                  </a:lnTo>
                  <a:lnTo>
                    <a:pt x="141964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70682" y="2713340"/>
              <a:ext cx="142240" cy="45720"/>
            </a:xfrm>
            <a:custGeom>
              <a:avLst/>
              <a:gdLst/>
              <a:ahLst/>
              <a:cxnLst/>
              <a:rect l="l" t="t" r="r" b="b"/>
              <a:pathLst>
                <a:path w="142239" h="45719">
                  <a:moveTo>
                    <a:pt x="0" y="0"/>
                  </a:moveTo>
                  <a:lnTo>
                    <a:pt x="141965" y="0"/>
                  </a:lnTo>
                  <a:lnTo>
                    <a:pt x="141965" y="45718"/>
                  </a:lnTo>
                  <a:lnTo>
                    <a:pt x="0" y="4571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274478" y="2712021"/>
              <a:ext cx="123825" cy="47625"/>
            </a:xfrm>
            <a:custGeom>
              <a:avLst/>
              <a:gdLst/>
              <a:ahLst/>
              <a:cxnLst/>
              <a:rect l="l" t="t" r="r" b="b"/>
              <a:pathLst>
                <a:path w="123825" h="47625">
                  <a:moveTo>
                    <a:pt x="0" y="0"/>
                  </a:moveTo>
                  <a:lnTo>
                    <a:pt x="123220" y="0"/>
                  </a:lnTo>
                  <a:lnTo>
                    <a:pt x="123220" y="47038"/>
                  </a:lnTo>
                  <a:lnTo>
                    <a:pt x="0" y="47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274478" y="2712021"/>
              <a:ext cx="123825" cy="47625"/>
            </a:xfrm>
            <a:custGeom>
              <a:avLst/>
              <a:gdLst/>
              <a:ahLst/>
              <a:cxnLst/>
              <a:rect l="l" t="t" r="r" b="b"/>
              <a:pathLst>
                <a:path w="123825" h="47625">
                  <a:moveTo>
                    <a:pt x="0" y="0"/>
                  </a:moveTo>
                  <a:lnTo>
                    <a:pt x="123219" y="0"/>
                  </a:lnTo>
                  <a:lnTo>
                    <a:pt x="123219" y="47038"/>
                  </a:lnTo>
                  <a:lnTo>
                    <a:pt x="0" y="4703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299040" y="1788223"/>
              <a:ext cx="4689475" cy="274320"/>
            </a:xfrm>
            <a:custGeom>
              <a:avLst/>
              <a:gdLst/>
              <a:ahLst/>
              <a:cxnLst/>
              <a:rect l="l" t="t" r="r" b="b"/>
              <a:pathLst>
                <a:path w="4689475" h="274319">
                  <a:moveTo>
                    <a:pt x="0" y="0"/>
                  </a:moveTo>
                  <a:lnTo>
                    <a:pt x="4679713" y="273461"/>
                  </a:lnTo>
                  <a:lnTo>
                    <a:pt x="4689222" y="274016"/>
                  </a:lnTo>
                </a:path>
              </a:pathLst>
            </a:custGeom>
            <a:ln w="1904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18694" y="1995519"/>
              <a:ext cx="128395" cy="12751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878274" y="2082422"/>
              <a:ext cx="123825" cy="676910"/>
            </a:xfrm>
            <a:custGeom>
              <a:avLst/>
              <a:gdLst/>
              <a:ahLst/>
              <a:cxnLst/>
              <a:rect l="l" t="t" r="r" b="b"/>
              <a:pathLst>
                <a:path w="123825" h="676910">
                  <a:moveTo>
                    <a:pt x="0" y="0"/>
                  </a:moveTo>
                  <a:lnTo>
                    <a:pt x="123778" y="0"/>
                  </a:lnTo>
                  <a:lnTo>
                    <a:pt x="123778" y="676638"/>
                  </a:lnTo>
                  <a:lnTo>
                    <a:pt x="0" y="6766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878274" y="2082422"/>
              <a:ext cx="123825" cy="676910"/>
            </a:xfrm>
            <a:custGeom>
              <a:avLst/>
              <a:gdLst/>
              <a:ahLst/>
              <a:cxnLst/>
              <a:rect l="l" t="t" r="r" b="b"/>
              <a:pathLst>
                <a:path w="123825" h="676910">
                  <a:moveTo>
                    <a:pt x="0" y="0"/>
                  </a:moveTo>
                  <a:lnTo>
                    <a:pt x="123777" y="0"/>
                  </a:lnTo>
                  <a:lnTo>
                    <a:pt x="123777" y="676637"/>
                  </a:lnTo>
                  <a:lnTo>
                    <a:pt x="0" y="67663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34968" y="1921706"/>
              <a:ext cx="977900" cy="791845"/>
            </a:xfrm>
            <a:custGeom>
              <a:avLst/>
              <a:gdLst/>
              <a:ahLst/>
              <a:cxnLst/>
              <a:rect l="l" t="t" r="r" b="b"/>
              <a:pathLst>
                <a:path w="977900" h="791844">
                  <a:moveTo>
                    <a:pt x="0" y="791634"/>
                  </a:moveTo>
                  <a:lnTo>
                    <a:pt x="970038" y="5994"/>
                  </a:lnTo>
                  <a:lnTo>
                    <a:pt x="97744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27602" y="1884618"/>
              <a:ext cx="130599" cy="12225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741665" y="1937269"/>
              <a:ext cx="390525" cy="776605"/>
            </a:xfrm>
            <a:custGeom>
              <a:avLst/>
              <a:gdLst/>
              <a:ahLst/>
              <a:cxnLst/>
              <a:rect l="l" t="t" r="r" b="b"/>
              <a:pathLst>
                <a:path w="390525" h="776605">
                  <a:moveTo>
                    <a:pt x="0" y="776070"/>
                  </a:moveTo>
                  <a:lnTo>
                    <a:pt x="385794" y="8510"/>
                  </a:lnTo>
                  <a:lnTo>
                    <a:pt x="390072" y="0"/>
                  </a:lnTo>
                </a:path>
              </a:pathLst>
            </a:custGeom>
            <a:ln w="19049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50070" y="1884618"/>
              <a:ext cx="115924" cy="13416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2170586" y="1942230"/>
              <a:ext cx="165735" cy="770255"/>
            </a:xfrm>
            <a:custGeom>
              <a:avLst/>
              <a:gdLst/>
              <a:ahLst/>
              <a:cxnLst/>
              <a:rect l="l" t="t" r="r" b="b"/>
              <a:pathLst>
                <a:path w="165735" h="770255">
                  <a:moveTo>
                    <a:pt x="165501" y="769790"/>
                  </a:moveTo>
                  <a:lnTo>
                    <a:pt x="2002" y="9312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18820" y="1884618"/>
              <a:ext cx="124881" cy="13316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215330" y="1899069"/>
              <a:ext cx="725170" cy="183515"/>
            </a:xfrm>
            <a:custGeom>
              <a:avLst/>
              <a:gdLst/>
              <a:ahLst/>
              <a:cxnLst/>
              <a:rect l="l" t="t" r="r" b="b"/>
              <a:pathLst>
                <a:path w="725169" h="183514">
                  <a:moveTo>
                    <a:pt x="724833" y="183353"/>
                  </a:moveTo>
                  <a:lnTo>
                    <a:pt x="9234" y="2335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7F7F7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58202" y="1849606"/>
              <a:ext cx="133835" cy="123835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5321300" y="5715000"/>
            <a:ext cx="15805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8965" algn="l"/>
                <a:tab pos="1155065" algn="l"/>
              </a:tabLst>
            </a:pPr>
            <a:r>
              <a:rPr sz="1600" i="1" dirty="0">
                <a:latin typeface="Trebuchet MS"/>
                <a:cs typeface="Trebuchet MS"/>
              </a:rPr>
              <a:t>h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t	me	</a:t>
            </a:r>
            <a:r>
              <a:rPr sz="1600" i="1" spc="-5" dirty="0">
                <a:latin typeface="Trebuchet MS"/>
                <a:cs typeface="Trebuchet MS"/>
              </a:rPr>
              <a:t>wi</a:t>
            </a:r>
            <a:r>
              <a:rPr sz="1600" i="1" dirty="0">
                <a:latin typeface="Trebuchet MS"/>
                <a:cs typeface="Trebuchet MS"/>
              </a:rPr>
              <a:t>th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226300" y="5702300"/>
            <a:ext cx="1327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152644" y="1815019"/>
            <a:ext cx="24955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607" baseline="-12152" dirty="0">
                <a:latin typeface="Arial"/>
                <a:cs typeface="Arial"/>
              </a:rPr>
              <a:t>𝑦</a:t>
            </a:r>
            <a:r>
              <a:rPr sz="1600" spc="-405" dirty="0">
                <a:latin typeface="Arial"/>
                <a:cs typeface="Arial"/>
              </a:rPr>
              <a:t>^</a:t>
            </a:r>
            <a:r>
              <a:rPr sz="1650" spc="-607" baseline="-45454" dirty="0">
                <a:latin typeface="Arial"/>
                <a:cs typeface="Arial"/>
              </a:rPr>
              <a:t>6</a:t>
            </a:r>
            <a:endParaRPr sz="1650" baseline="-45454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7212066" y="1549172"/>
            <a:ext cx="128270" cy="356870"/>
            <a:chOff x="7212066" y="1549172"/>
            <a:chExt cx="128270" cy="356870"/>
          </a:xfrm>
        </p:grpSpPr>
        <p:sp>
          <p:nvSpPr>
            <p:cNvPr id="80" name="object 80"/>
            <p:cNvSpPr/>
            <p:nvPr/>
          </p:nvSpPr>
          <p:spPr>
            <a:xfrm>
              <a:off x="7275661" y="1608099"/>
              <a:ext cx="1905" cy="288925"/>
            </a:xfrm>
            <a:custGeom>
              <a:avLst/>
              <a:gdLst/>
              <a:ahLst/>
              <a:cxnLst/>
              <a:rect l="l" t="t" r="r" b="b"/>
              <a:pathLst>
                <a:path w="1904" h="288925">
                  <a:moveTo>
                    <a:pt x="771" y="-9525"/>
                  </a:moveTo>
                  <a:lnTo>
                    <a:pt x="771" y="297826"/>
                  </a:lnTo>
                </a:path>
              </a:pathLst>
            </a:custGeom>
            <a:ln w="20593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12066" y="1549172"/>
              <a:ext cx="127732" cy="126037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7124700" y="1231900"/>
            <a:ext cx="3098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Trebuchet MS"/>
                <a:cs typeface="Trebuchet MS"/>
              </a:rPr>
              <a:t>p</a:t>
            </a:r>
            <a:r>
              <a:rPr sz="1600" i="1" spc="-5" dirty="0">
                <a:latin typeface="Trebuchet MS"/>
                <a:cs typeface="Trebuchet MS"/>
              </a:rPr>
              <a:t>i</a:t>
            </a:r>
            <a:r>
              <a:rPr sz="1600" i="1" dirty="0"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77900" y="6363952"/>
            <a:ext cx="2468880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00" spc="-5" dirty="0">
                <a:latin typeface="Trebuchet MS"/>
                <a:cs typeface="Trebuchet MS"/>
              </a:rPr>
              <a:t>Source </a:t>
            </a:r>
            <a:r>
              <a:rPr sz="1800" dirty="0">
                <a:latin typeface="Trebuchet MS"/>
                <a:cs typeface="Trebuchet MS"/>
              </a:rPr>
              <a:t>sentence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(input)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44411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Attention: in</a:t>
            </a:r>
            <a:r>
              <a:rPr sz="3200" spc="-35" dirty="0"/>
              <a:t> </a:t>
            </a:r>
            <a:r>
              <a:rPr sz="3200" spc="-5" dirty="0"/>
              <a:t>equations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977900"/>
            <a:ext cx="5690870" cy="11303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Trebuchet MS"/>
                <a:cs typeface="Trebuchet MS"/>
              </a:rPr>
              <a:t>We </a:t>
            </a:r>
            <a:r>
              <a:rPr sz="2000" spc="-5" dirty="0">
                <a:latin typeface="Trebuchet MS"/>
                <a:cs typeface="Trebuchet MS"/>
              </a:rPr>
              <a:t>have encoder hidden</a:t>
            </a:r>
            <a:r>
              <a:rPr sz="2000" spc="4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states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Trebuchet MS"/>
                <a:cs typeface="Trebuchet MS"/>
              </a:rPr>
              <a:t>On timestep </a:t>
            </a:r>
            <a:r>
              <a:rPr sz="2000" i="1" dirty="0">
                <a:latin typeface="Trebuchet MS"/>
                <a:cs typeface="Trebuchet MS"/>
              </a:rPr>
              <a:t>t</a:t>
            </a:r>
            <a:r>
              <a:rPr sz="2000" dirty="0">
                <a:latin typeface="Trebuchet MS"/>
                <a:cs typeface="Trebuchet MS"/>
              </a:rPr>
              <a:t>, </a:t>
            </a:r>
            <a:r>
              <a:rPr sz="2000" spc="-5" dirty="0">
                <a:latin typeface="Trebuchet MS"/>
                <a:cs typeface="Trebuchet MS"/>
              </a:rPr>
              <a:t>we have decoder hidden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state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4203700" algn="l"/>
              </a:tabLst>
            </a:pPr>
            <a:r>
              <a:rPr sz="2000" spc="-50" dirty="0">
                <a:latin typeface="Trebuchet MS"/>
                <a:cs typeface="Trebuchet MS"/>
              </a:rPr>
              <a:t>We </a:t>
            </a:r>
            <a:r>
              <a:rPr sz="2000" dirty="0">
                <a:latin typeface="Trebuchet MS"/>
                <a:cs typeface="Trebuchet MS"/>
              </a:rPr>
              <a:t>get the</a:t>
            </a:r>
            <a:r>
              <a:rPr sz="2000" spc="5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attention scores	</a:t>
            </a:r>
            <a:r>
              <a:rPr sz="2000" spc="-5" dirty="0">
                <a:latin typeface="Trebuchet MS"/>
                <a:cs typeface="Trebuchet MS"/>
              </a:rPr>
              <a:t>for </a:t>
            </a:r>
            <a:r>
              <a:rPr sz="2000" dirty="0">
                <a:latin typeface="Trebuchet MS"/>
                <a:cs typeface="Trebuchet MS"/>
              </a:rPr>
              <a:t>this</a:t>
            </a:r>
            <a:r>
              <a:rPr sz="2000" spc="-6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step: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30500"/>
            <a:ext cx="6013450" cy="6223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3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Trebuchet MS"/>
                <a:cs typeface="Trebuchet MS"/>
              </a:rPr>
              <a:t>We </a:t>
            </a:r>
            <a:r>
              <a:rPr sz="2000" dirty="0">
                <a:latin typeface="Trebuchet MS"/>
                <a:cs typeface="Trebuchet MS"/>
              </a:rPr>
              <a:t>take </a:t>
            </a:r>
            <a:r>
              <a:rPr sz="2000" spc="-5" dirty="0">
                <a:latin typeface="Trebuchet MS"/>
                <a:cs typeface="Trebuchet MS"/>
              </a:rPr>
              <a:t>softmax </a:t>
            </a:r>
            <a:r>
              <a:rPr sz="2000" dirty="0">
                <a:latin typeface="Trebuchet MS"/>
                <a:cs typeface="Trebuchet MS"/>
              </a:rPr>
              <a:t>to get the attention </a:t>
            </a:r>
            <a:r>
              <a:rPr sz="2000" spc="-5" dirty="0">
                <a:latin typeface="Trebuchet MS"/>
                <a:cs typeface="Trebuchet MS"/>
              </a:rPr>
              <a:t>distribution  (this is </a:t>
            </a:r>
            <a:r>
              <a:rPr sz="2000" dirty="0">
                <a:latin typeface="Trebuchet MS"/>
                <a:cs typeface="Trebuchet MS"/>
              </a:rPr>
              <a:t>a </a:t>
            </a:r>
            <a:r>
              <a:rPr sz="2000" spc="-5" dirty="0">
                <a:latin typeface="Trebuchet MS"/>
                <a:cs typeface="Trebuchet MS"/>
              </a:rPr>
              <a:t>probability distribution and </a:t>
            </a:r>
            <a:r>
              <a:rPr sz="2000" dirty="0">
                <a:latin typeface="Trebuchet MS"/>
                <a:cs typeface="Trebuchet MS"/>
              </a:rPr>
              <a:t>sums </a:t>
            </a:r>
            <a:r>
              <a:rPr sz="2000" spc="-5" dirty="0">
                <a:latin typeface="Trebuchet MS"/>
                <a:cs typeface="Trebuchet MS"/>
              </a:rPr>
              <a:t>to</a:t>
            </a:r>
            <a:r>
              <a:rPr sz="2000" spc="-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1)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2628" y="2730500"/>
            <a:ext cx="1405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rebuchet MS"/>
                <a:cs typeface="Trebuchet MS"/>
              </a:rPr>
              <a:t>for </a:t>
            </a:r>
            <a:r>
              <a:rPr sz="2000" dirty="0">
                <a:latin typeface="Trebuchet MS"/>
                <a:cs typeface="Trebuchet MS"/>
              </a:rPr>
              <a:t>this</a:t>
            </a:r>
            <a:r>
              <a:rPr sz="2000" spc="-8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step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051300"/>
            <a:ext cx="8131175" cy="194310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355600" marR="5080" indent="-342900">
              <a:lnSpc>
                <a:spcPts val="2300"/>
              </a:lnSpc>
              <a:spcBef>
                <a:spcPts val="259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1767205" algn="l"/>
              </a:tabLst>
            </a:pPr>
            <a:r>
              <a:rPr sz="2000" spc="-50" dirty="0">
                <a:latin typeface="Trebuchet MS"/>
                <a:cs typeface="Trebuchet MS"/>
              </a:rPr>
              <a:t>We</a:t>
            </a:r>
            <a:r>
              <a:rPr sz="2000" dirty="0">
                <a:latin typeface="Trebuchet MS"/>
                <a:cs typeface="Trebuchet MS"/>
              </a:rPr>
              <a:t> use	to take a </a:t>
            </a:r>
            <a:r>
              <a:rPr sz="2000" spc="-5" dirty="0">
                <a:latin typeface="Trebuchet MS"/>
                <a:cs typeface="Trebuchet MS"/>
              </a:rPr>
              <a:t>weighted </a:t>
            </a:r>
            <a:r>
              <a:rPr sz="2000" dirty="0">
                <a:latin typeface="Trebuchet MS"/>
                <a:cs typeface="Trebuchet MS"/>
              </a:rPr>
              <a:t>sum of the </a:t>
            </a:r>
            <a:r>
              <a:rPr sz="2000" spc="-5" dirty="0">
                <a:latin typeface="Trebuchet MS"/>
                <a:cs typeface="Trebuchet MS"/>
              </a:rPr>
              <a:t>encoder hidden </a:t>
            </a:r>
            <a:r>
              <a:rPr sz="2000" dirty="0">
                <a:latin typeface="Trebuchet MS"/>
                <a:cs typeface="Trebuchet MS"/>
              </a:rPr>
              <a:t>states to  get the attention</a:t>
            </a:r>
            <a:r>
              <a:rPr sz="2000" spc="-5" dirty="0">
                <a:latin typeface="Trebuchet MS"/>
                <a:cs typeface="Trebuchet MS"/>
              </a:rPr>
              <a:t> output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</a:pP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CC0000"/>
              </a:buClr>
              <a:buFont typeface="Times New Roman"/>
              <a:buChar char="•"/>
            </a:pPr>
            <a:endParaRPr sz="2650">
              <a:latin typeface="Trebuchet MS"/>
              <a:cs typeface="Trebuchet MS"/>
            </a:endParaRPr>
          </a:p>
          <a:p>
            <a:pPr marL="355600" marR="22225" indent="-342900">
              <a:lnSpc>
                <a:spcPts val="23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2237740" algn="l"/>
                <a:tab pos="6038850" algn="l"/>
              </a:tabLst>
            </a:pPr>
            <a:r>
              <a:rPr sz="2000" dirty="0">
                <a:latin typeface="Trebuchet MS"/>
                <a:cs typeface="Trebuchet MS"/>
              </a:rPr>
              <a:t>Finally </a:t>
            </a:r>
            <a:r>
              <a:rPr sz="2000" spc="-5" dirty="0">
                <a:latin typeface="Trebuchet MS"/>
                <a:cs typeface="Trebuchet MS"/>
              </a:rPr>
              <a:t>we concatenate </a:t>
            </a:r>
            <a:r>
              <a:rPr sz="2000" dirty="0">
                <a:latin typeface="Trebuchet MS"/>
                <a:cs typeface="Trebuchet MS"/>
              </a:rPr>
              <a:t>the</a:t>
            </a:r>
            <a:r>
              <a:rPr sz="2000" spc="6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attention</a:t>
            </a:r>
            <a:r>
              <a:rPr sz="2000" spc="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output	with </a:t>
            </a:r>
            <a:r>
              <a:rPr sz="2000" dirty="0">
                <a:latin typeface="Trebuchet MS"/>
                <a:cs typeface="Trebuchet MS"/>
              </a:rPr>
              <a:t>the </a:t>
            </a:r>
            <a:r>
              <a:rPr sz="2000" spc="-5" dirty="0">
                <a:latin typeface="Trebuchet MS"/>
                <a:cs typeface="Trebuchet MS"/>
              </a:rPr>
              <a:t>decoder  hidden state	and proceed </a:t>
            </a:r>
            <a:r>
              <a:rPr sz="2000" dirty="0">
                <a:latin typeface="Trebuchet MS"/>
                <a:cs typeface="Trebuchet MS"/>
              </a:rPr>
              <a:t>as in </a:t>
            </a:r>
            <a:r>
              <a:rPr sz="2000" spc="-5" dirty="0">
                <a:latin typeface="Trebuchet MS"/>
                <a:cs typeface="Trebuchet MS"/>
              </a:rPr>
              <a:t>the non-attention seq2seq</a:t>
            </a:r>
            <a:r>
              <a:rPr sz="2000" spc="2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model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94339" y="1118811"/>
            <a:ext cx="2450465" cy="614680"/>
            <a:chOff x="4394339" y="1118811"/>
            <a:chExt cx="2450465" cy="6146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6668" y="1477692"/>
              <a:ext cx="788073" cy="2552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4339" y="1118811"/>
              <a:ext cx="1922640" cy="376988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563896" y="2247334"/>
            <a:ext cx="4313555" cy="979805"/>
            <a:chOff x="2563896" y="2247334"/>
            <a:chExt cx="4313555" cy="97980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3896" y="2247334"/>
              <a:ext cx="4016207" cy="5348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2089" y="2748552"/>
              <a:ext cx="395334" cy="478387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87897" y="1875387"/>
            <a:ext cx="213598" cy="2316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82626" y="3616465"/>
            <a:ext cx="3095428" cy="3622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86441" y="4498126"/>
            <a:ext cx="2199474" cy="7846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7362" y="3937374"/>
            <a:ext cx="396266" cy="47951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61758" y="6315448"/>
            <a:ext cx="1388319" cy="27915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80499" y="5446607"/>
            <a:ext cx="234893" cy="17631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59457" y="5820639"/>
            <a:ext cx="174989" cy="155393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33610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Attention is</a:t>
            </a:r>
            <a:r>
              <a:rPr sz="3200" spc="-70" dirty="0"/>
              <a:t> </a:t>
            </a:r>
            <a:r>
              <a:rPr sz="3200" dirty="0">
                <a:solidFill>
                  <a:srgbClr val="00B050"/>
                </a:solidFill>
              </a:rPr>
              <a:t>great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025265"/>
            <a:ext cx="8408670" cy="18688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42900" indent="-3302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00" dirty="0">
                <a:latin typeface="Trebuchet MS"/>
                <a:cs typeface="Trebuchet MS"/>
              </a:rPr>
              <a:t>Attention significantly </a:t>
            </a:r>
            <a:r>
              <a:rPr sz="2300" spc="-5" dirty="0">
                <a:solidFill>
                  <a:srgbClr val="00B050"/>
                </a:solidFill>
                <a:latin typeface="Trebuchet MS"/>
                <a:cs typeface="Trebuchet MS"/>
              </a:rPr>
              <a:t>improves </a:t>
            </a:r>
            <a:r>
              <a:rPr sz="2300" dirty="0">
                <a:solidFill>
                  <a:srgbClr val="00B050"/>
                </a:solidFill>
                <a:latin typeface="Trebuchet MS"/>
                <a:cs typeface="Trebuchet MS"/>
              </a:rPr>
              <a:t>NMT</a:t>
            </a:r>
            <a:r>
              <a:rPr sz="2300" spc="-6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00B050"/>
                </a:solidFill>
                <a:latin typeface="Trebuchet MS"/>
                <a:cs typeface="Trebuchet MS"/>
              </a:rPr>
              <a:t>performance</a:t>
            </a:r>
            <a:endParaRPr sz="2300">
              <a:latin typeface="Trebuchet MS"/>
              <a:cs typeface="Trebuchet MS"/>
            </a:endParaRPr>
          </a:p>
          <a:p>
            <a:pPr marL="685800" marR="699135" lvl="1" indent="-215900">
              <a:lnSpc>
                <a:spcPts val="2200"/>
              </a:lnSpc>
              <a:spcBef>
                <a:spcPts val="680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00" spc="-30" dirty="0">
                <a:latin typeface="Trebuchet MS"/>
                <a:cs typeface="Trebuchet MS"/>
              </a:rPr>
              <a:t>It’s </a:t>
            </a:r>
            <a:r>
              <a:rPr sz="1900" spc="5" dirty="0">
                <a:latin typeface="Trebuchet MS"/>
                <a:cs typeface="Trebuchet MS"/>
              </a:rPr>
              <a:t>very </a:t>
            </a:r>
            <a:r>
              <a:rPr sz="1900" dirty="0">
                <a:latin typeface="Trebuchet MS"/>
                <a:cs typeface="Trebuchet MS"/>
              </a:rPr>
              <a:t>useful </a:t>
            </a:r>
            <a:r>
              <a:rPr sz="1900" spc="5" dirty="0">
                <a:latin typeface="Trebuchet MS"/>
                <a:cs typeface="Trebuchet MS"/>
              </a:rPr>
              <a:t>to allow decoder to focus on certain parts of </a:t>
            </a:r>
            <a:r>
              <a:rPr sz="1900" dirty="0">
                <a:latin typeface="Trebuchet MS"/>
                <a:cs typeface="Trebuchet MS"/>
              </a:rPr>
              <a:t>the  </a:t>
            </a:r>
            <a:r>
              <a:rPr sz="1900" spc="5" dirty="0">
                <a:latin typeface="Trebuchet MS"/>
                <a:cs typeface="Trebuchet MS"/>
              </a:rPr>
              <a:t>source</a:t>
            </a:r>
            <a:endParaRPr sz="19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spcBef>
                <a:spcPts val="459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00" dirty="0">
                <a:latin typeface="Trebuchet MS"/>
                <a:cs typeface="Trebuchet MS"/>
              </a:rPr>
              <a:t>Attention </a:t>
            </a:r>
            <a:r>
              <a:rPr sz="2300" dirty="0">
                <a:solidFill>
                  <a:srgbClr val="00B050"/>
                </a:solidFill>
                <a:latin typeface="Trebuchet MS"/>
                <a:cs typeface="Trebuchet MS"/>
              </a:rPr>
              <a:t>solves the </a:t>
            </a:r>
            <a:r>
              <a:rPr sz="2300" spc="-5" dirty="0">
                <a:solidFill>
                  <a:srgbClr val="00B050"/>
                </a:solidFill>
                <a:latin typeface="Trebuchet MS"/>
                <a:cs typeface="Trebuchet MS"/>
              </a:rPr>
              <a:t>bottleneck</a:t>
            </a:r>
            <a:r>
              <a:rPr sz="2300" spc="-1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300" spc="-5" dirty="0">
                <a:solidFill>
                  <a:srgbClr val="00B050"/>
                </a:solidFill>
                <a:latin typeface="Trebuchet MS"/>
                <a:cs typeface="Trebuchet MS"/>
              </a:rPr>
              <a:t>problem</a:t>
            </a:r>
            <a:endParaRPr sz="230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40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00" spc="5" dirty="0">
                <a:latin typeface="Trebuchet MS"/>
                <a:cs typeface="Trebuchet MS"/>
              </a:rPr>
              <a:t>Attention allows decoder to look directly at source; bypass</a:t>
            </a:r>
            <a:r>
              <a:rPr sz="1900" spc="40" dirty="0">
                <a:latin typeface="Trebuchet MS"/>
                <a:cs typeface="Trebuchet MS"/>
              </a:rPr>
              <a:t> </a:t>
            </a:r>
            <a:r>
              <a:rPr sz="1900" spc="5" dirty="0">
                <a:latin typeface="Trebuchet MS"/>
                <a:cs typeface="Trebuchet MS"/>
              </a:rPr>
              <a:t>bottleneck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920492"/>
            <a:ext cx="128270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dirty="0">
                <a:solidFill>
                  <a:srgbClr val="CC0000"/>
                </a:solidFill>
                <a:latin typeface="Times New Roman"/>
                <a:cs typeface="Times New Roman"/>
              </a:rPr>
              <a:t>•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869305"/>
            <a:ext cx="6692265" cy="156146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605"/>
              </a:spcBef>
            </a:pPr>
            <a:r>
              <a:rPr sz="2300" dirty="0">
                <a:latin typeface="Trebuchet MS"/>
                <a:cs typeface="Trebuchet MS"/>
              </a:rPr>
              <a:t>Attention </a:t>
            </a:r>
            <a:r>
              <a:rPr sz="2300" spc="-5" dirty="0">
                <a:solidFill>
                  <a:srgbClr val="00B050"/>
                </a:solidFill>
                <a:latin typeface="Trebuchet MS"/>
                <a:cs typeface="Trebuchet MS"/>
              </a:rPr>
              <a:t>helps </a:t>
            </a:r>
            <a:r>
              <a:rPr sz="2300" dirty="0">
                <a:solidFill>
                  <a:srgbClr val="00B050"/>
                </a:solidFill>
                <a:latin typeface="Trebuchet MS"/>
                <a:cs typeface="Trebuchet MS"/>
              </a:rPr>
              <a:t>with vanishing gradient</a:t>
            </a:r>
            <a:r>
              <a:rPr sz="2300" spc="-5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00B050"/>
                </a:solidFill>
                <a:latin typeface="Trebuchet MS"/>
                <a:cs typeface="Trebuchet MS"/>
              </a:rPr>
              <a:t>problem</a:t>
            </a:r>
            <a:endParaRPr sz="2300">
              <a:latin typeface="Trebuchet MS"/>
              <a:cs typeface="Trebuchet MS"/>
            </a:endParaRPr>
          </a:p>
          <a:p>
            <a:pPr marL="685800" indent="-215900">
              <a:lnSpc>
                <a:spcPct val="100000"/>
              </a:lnSpc>
              <a:spcBef>
                <a:spcPts val="440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00" spc="-5" dirty="0">
                <a:latin typeface="Trebuchet MS"/>
                <a:cs typeface="Trebuchet MS"/>
              </a:rPr>
              <a:t>Provides </a:t>
            </a:r>
            <a:r>
              <a:rPr sz="1900" spc="5" dirty="0">
                <a:latin typeface="Trebuchet MS"/>
                <a:cs typeface="Trebuchet MS"/>
              </a:rPr>
              <a:t>shortcut to faraway</a:t>
            </a:r>
            <a:r>
              <a:rPr sz="1900" spc="10" dirty="0">
                <a:latin typeface="Trebuchet MS"/>
                <a:cs typeface="Trebuchet MS"/>
              </a:rPr>
              <a:t> </a:t>
            </a:r>
            <a:r>
              <a:rPr sz="1900" spc="5" dirty="0">
                <a:latin typeface="Trebuchet MS"/>
                <a:cs typeface="Trebuchet MS"/>
              </a:rPr>
              <a:t>states</a:t>
            </a:r>
            <a:endParaRPr sz="1900">
              <a:latin typeface="Trebuchet MS"/>
              <a:cs typeface="Trebuchet MS"/>
            </a:endParaRPr>
          </a:p>
          <a:p>
            <a:pPr marL="342900" indent="-3302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342265" algn="l"/>
                <a:tab pos="342900" algn="l"/>
              </a:tabLst>
            </a:pPr>
            <a:r>
              <a:rPr sz="2300" dirty="0">
                <a:latin typeface="Trebuchet MS"/>
                <a:cs typeface="Trebuchet MS"/>
              </a:rPr>
              <a:t>Attention </a:t>
            </a:r>
            <a:r>
              <a:rPr sz="2300" spc="-5" dirty="0">
                <a:latin typeface="Trebuchet MS"/>
                <a:cs typeface="Trebuchet MS"/>
              </a:rPr>
              <a:t>provides </a:t>
            </a:r>
            <a:r>
              <a:rPr sz="2300" dirty="0">
                <a:solidFill>
                  <a:srgbClr val="00B050"/>
                </a:solidFill>
                <a:latin typeface="Trebuchet MS"/>
                <a:cs typeface="Trebuchet MS"/>
              </a:rPr>
              <a:t>some</a:t>
            </a:r>
            <a:r>
              <a:rPr sz="2300" spc="-1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00B050"/>
                </a:solidFill>
                <a:latin typeface="Trebuchet MS"/>
                <a:cs typeface="Trebuchet MS"/>
              </a:rPr>
              <a:t>interpretability</a:t>
            </a:r>
            <a:endParaRPr sz="2300">
              <a:latin typeface="Trebuchet MS"/>
              <a:cs typeface="Trebuchet MS"/>
            </a:endParaRPr>
          </a:p>
          <a:p>
            <a:pPr marL="685800" lvl="1" indent="-215900">
              <a:lnSpc>
                <a:spcPct val="100000"/>
              </a:lnSpc>
              <a:spcBef>
                <a:spcPts val="540"/>
              </a:spcBef>
              <a:buClr>
                <a:srgbClr val="3A87FF"/>
              </a:buClr>
              <a:buFont typeface="Times New Roman"/>
              <a:buChar char="•"/>
              <a:tabLst>
                <a:tab pos="685165" algn="l"/>
                <a:tab pos="685800" algn="l"/>
              </a:tabLst>
            </a:pPr>
            <a:r>
              <a:rPr sz="1900" spc="10" dirty="0">
                <a:latin typeface="Trebuchet MS"/>
                <a:cs typeface="Trebuchet MS"/>
              </a:rPr>
              <a:t>By </a:t>
            </a:r>
            <a:r>
              <a:rPr sz="1900" spc="5" dirty="0">
                <a:latin typeface="Trebuchet MS"/>
                <a:cs typeface="Trebuchet MS"/>
              </a:rPr>
              <a:t>inspecting attention distribution, </a:t>
            </a:r>
            <a:r>
              <a:rPr sz="1900" spc="10" dirty="0">
                <a:latin typeface="Trebuchet MS"/>
                <a:cs typeface="Trebuchet MS"/>
              </a:rPr>
              <a:t>we can</a:t>
            </a:r>
            <a:r>
              <a:rPr sz="1900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see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100" y="4341367"/>
            <a:ext cx="5434965" cy="17018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515"/>
              </a:spcBef>
            </a:pPr>
            <a:r>
              <a:rPr sz="1900" spc="5" dirty="0">
                <a:latin typeface="Trebuchet MS"/>
                <a:cs typeface="Trebuchet MS"/>
              </a:rPr>
              <a:t>what the decoder was focusing </a:t>
            </a:r>
            <a:r>
              <a:rPr sz="1900" spc="10" dirty="0">
                <a:latin typeface="Trebuchet MS"/>
                <a:cs typeface="Trebuchet MS"/>
              </a:rPr>
              <a:t>on</a:t>
            </a:r>
            <a:endParaRPr sz="19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420"/>
              </a:spcBef>
              <a:buClr>
                <a:srgbClr val="3A87FF"/>
              </a:buClr>
              <a:buFont typeface="Times New Roman"/>
              <a:buChar char="•"/>
              <a:tabLst>
                <a:tab pos="227965" algn="l"/>
                <a:tab pos="228600" algn="l"/>
              </a:tabLst>
            </a:pPr>
            <a:r>
              <a:rPr sz="1900" spc="-35" dirty="0">
                <a:latin typeface="Trebuchet MS"/>
                <a:cs typeface="Trebuchet MS"/>
              </a:rPr>
              <a:t>We </a:t>
            </a:r>
            <a:r>
              <a:rPr sz="1900" spc="5" dirty="0">
                <a:latin typeface="Trebuchet MS"/>
                <a:cs typeface="Trebuchet MS"/>
              </a:rPr>
              <a:t>get (soft) </a:t>
            </a:r>
            <a:r>
              <a:rPr sz="1900" spc="5" dirty="0">
                <a:solidFill>
                  <a:srgbClr val="00B050"/>
                </a:solidFill>
                <a:latin typeface="Trebuchet MS"/>
                <a:cs typeface="Trebuchet MS"/>
              </a:rPr>
              <a:t>alignment for</a:t>
            </a:r>
            <a:r>
              <a:rPr sz="1900" spc="3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1900" spc="5" dirty="0">
                <a:solidFill>
                  <a:srgbClr val="00B050"/>
                </a:solidFill>
                <a:latin typeface="Trebuchet MS"/>
                <a:cs typeface="Trebuchet MS"/>
              </a:rPr>
              <a:t>free</a:t>
            </a:r>
            <a:r>
              <a:rPr sz="1900" spc="5" dirty="0">
                <a:latin typeface="Trebuchet MS"/>
                <a:cs typeface="Trebuchet MS"/>
              </a:rPr>
              <a:t>!</a:t>
            </a:r>
            <a:endParaRPr sz="1900">
              <a:latin typeface="Trebuchet MS"/>
              <a:cs typeface="Trebuchet MS"/>
            </a:endParaRPr>
          </a:p>
          <a:p>
            <a:pPr marL="228600" marR="5080" indent="-215900">
              <a:lnSpc>
                <a:spcPts val="2200"/>
              </a:lnSpc>
              <a:spcBef>
                <a:spcPts val="660"/>
              </a:spcBef>
              <a:buClr>
                <a:srgbClr val="3A87FF"/>
              </a:buClr>
              <a:buFont typeface="Times New Roman"/>
              <a:buChar char="•"/>
              <a:tabLst>
                <a:tab pos="227965" algn="l"/>
                <a:tab pos="228600" algn="l"/>
              </a:tabLst>
            </a:pPr>
            <a:r>
              <a:rPr sz="1900" spc="5" dirty="0">
                <a:latin typeface="Trebuchet MS"/>
                <a:cs typeface="Trebuchet MS"/>
              </a:rPr>
              <a:t>This is cool because </a:t>
            </a:r>
            <a:r>
              <a:rPr sz="1900" spc="10" dirty="0">
                <a:latin typeface="Trebuchet MS"/>
                <a:cs typeface="Trebuchet MS"/>
              </a:rPr>
              <a:t>we </a:t>
            </a:r>
            <a:r>
              <a:rPr sz="1900" spc="5" dirty="0">
                <a:latin typeface="Trebuchet MS"/>
                <a:cs typeface="Trebuchet MS"/>
              </a:rPr>
              <a:t>never explicitly trained  </a:t>
            </a:r>
            <a:r>
              <a:rPr sz="1900" spc="10" dirty="0">
                <a:latin typeface="Trebuchet MS"/>
                <a:cs typeface="Trebuchet MS"/>
              </a:rPr>
              <a:t>an </a:t>
            </a:r>
            <a:r>
              <a:rPr sz="1900" spc="5" dirty="0">
                <a:latin typeface="Trebuchet MS"/>
                <a:cs typeface="Trebuchet MS"/>
              </a:rPr>
              <a:t>alignment</a:t>
            </a:r>
            <a:r>
              <a:rPr sz="1900" spc="-5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system</a:t>
            </a:r>
            <a:endParaRPr sz="1900">
              <a:latin typeface="Trebuchet MS"/>
              <a:cs typeface="Trebuchet MS"/>
            </a:endParaRPr>
          </a:p>
          <a:p>
            <a:pPr marL="228600" indent="-215900">
              <a:lnSpc>
                <a:spcPct val="100000"/>
              </a:lnSpc>
              <a:spcBef>
                <a:spcPts val="459"/>
              </a:spcBef>
              <a:buClr>
                <a:srgbClr val="3A87FF"/>
              </a:buClr>
              <a:buFont typeface="Times New Roman"/>
              <a:buChar char="•"/>
              <a:tabLst>
                <a:tab pos="227965" algn="l"/>
                <a:tab pos="228600" algn="l"/>
              </a:tabLst>
            </a:pPr>
            <a:r>
              <a:rPr sz="1900" spc="10" dirty="0">
                <a:latin typeface="Trebuchet MS"/>
                <a:cs typeface="Trebuchet MS"/>
              </a:rPr>
              <a:t>The </a:t>
            </a:r>
            <a:r>
              <a:rPr sz="1900" spc="5" dirty="0">
                <a:latin typeface="Trebuchet MS"/>
                <a:cs typeface="Trebuchet MS"/>
              </a:rPr>
              <a:t>network just learned alignment by</a:t>
            </a:r>
            <a:r>
              <a:rPr sz="1900" spc="25" dirty="0">
                <a:latin typeface="Trebuchet MS"/>
                <a:cs typeface="Trebuchet MS"/>
              </a:rPr>
              <a:t> </a:t>
            </a:r>
            <a:r>
              <a:rPr sz="1900" spc="5" dirty="0">
                <a:latin typeface="Trebuchet MS"/>
                <a:cs typeface="Trebuchet MS"/>
              </a:rPr>
              <a:t>itself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037741" y="4419956"/>
            <a:ext cx="1778635" cy="1245235"/>
            <a:chOff x="7037741" y="4419956"/>
            <a:chExt cx="1778635" cy="1245235"/>
          </a:xfrm>
        </p:grpSpPr>
        <p:sp>
          <p:nvSpPr>
            <p:cNvPr id="8" name="object 8"/>
            <p:cNvSpPr/>
            <p:nvPr/>
          </p:nvSpPr>
          <p:spPr>
            <a:xfrm>
              <a:off x="7044091" y="4426306"/>
              <a:ext cx="294640" cy="308610"/>
            </a:xfrm>
            <a:custGeom>
              <a:avLst/>
              <a:gdLst/>
              <a:ahLst/>
              <a:cxnLst/>
              <a:rect l="l" t="t" r="r" b="b"/>
              <a:pathLst>
                <a:path w="294640" h="308610">
                  <a:moveTo>
                    <a:pt x="294269" y="0"/>
                  </a:moveTo>
                  <a:lnTo>
                    <a:pt x="0" y="0"/>
                  </a:lnTo>
                  <a:lnTo>
                    <a:pt x="0" y="308096"/>
                  </a:lnTo>
                  <a:lnTo>
                    <a:pt x="294269" y="308096"/>
                  </a:lnTo>
                  <a:lnTo>
                    <a:pt x="2942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44080" y="4426318"/>
              <a:ext cx="1765935" cy="616585"/>
            </a:xfrm>
            <a:custGeom>
              <a:avLst/>
              <a:gdLst/>
              <a:ahLst/>
              <a:cxnLst/>
              <a:rect l="l" t="t" r="r" b="b"/>
              <a:pathLst>
                <a:path w="1765934" h="616585">
                  <a:moveTo>
                    <a:pt x="294271" y="308089"/>
                  </a:moveTo>
                  <a:lnTo>
                    <a:pt x="0" y="308089"/>
                  </a:lnTo>
                  <a:lnTo>
                    <a:pt x="0" y="616191"/>
                  </a:lnTo>
                  <a:lnTo>
                    <a:pt x="294271" y="616191"/>
                  </a:lnTo>
                  <a:lnTo>
                    <a:pt x="294271" y="308089"/>
                  </a:lnTo>
                  <a:close/>
                </a:path>
                <a:path w="1765934" h="616585">
                  <a:moveTo>
                    <a:pt x="1765617" y="0"/>
                  </a:moveTo>
                  <a:lnTo>
                    <a:pt x="1765617" y="0"/>
                  </a:lnTo>
                  <a:lnTo>
                    <a:pt x="294271" y="0"/>
                  </a:lnTo>
                  <a:lnTo>
                    <a:pt x="294271" y="308089"/>
                  </a:lnTo>
                  <a:lnTo>
                    <a:pt x="1765617" y="308089"/>
                  </a:lnTo>
                  <a:lnTo>
                    <a:pt x="176561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38360" y="4734403"/>
              <a:ext cx="294640" cy="308610"/>
            </a:xfrm>
            <a:custGeom>
              <a:avLst/>
              <a:gdLst/>
              <a:ahLst/>
              <a:cxnLst/>
              <a:rect l="l" t="t" r="r" b="b"/>
              <a:pathLst>
                <a:path w="294640" h="308610">
                  <a:moveTo>
                    <a:pt x="294269" y="0"/>
                  </a:moveTo>
                  <a:lnTo>
                    <a:pt x="0" y="0"/>
                  </a:lnTo>
                  <a:lnTo>
                    <a:pt x="0" y="308098"/>
                  </a:lnTo>
                  <a:lnTo>
                    <a:pt x="294269" y="308098"/>
                  </a:lnTo>
                  <a:lnTo>
                    <a:pt x="29426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44080" y="4734407"/>
              <a:ext cx="1765935" cy="616585"/>
            </a:xfrm>
            <a:custGeom>
              <a:avLst/>
              <a:gdLst/>
              <a:ahLst/>
              <a:cxnLst/>
              <a:rect l="l" t="t" r="r" b="b"/>
              <a:pathLst>
                <a:path w="1765934" h="616585">
                  <a:moveTo>
                    <a:pt x="588543" y="308102"/>
                  </a:moveTo>
                  <a:lnTo>
                    <a:pt x="294271" y="308102"/>
                  </a:lnTo>
                  <a:lnTo>
                    <a:pt x="0" y="308102"/>
                  </a:lnTo>
                  <a:lnTo>
                    <a:pt x="0" y="616204"/>
                  </a:lnTo>
                  <a:lnTo>
                    <a:pt x="294271" y="616204"/>
                  </a:lnTo>
                  <a:lnTo>
                    <a:pt x="588543" y="616204"/>
                  </a:lnTo>
                  <a:lnTo>
                    <a:pt x="588543" y="308102"/>
                  </a:lnTo>
                  <a:close/>
                </a:path>
                <a:path w="1765934" h="616585">
                  <a:moveTo>
                    <a:pt x="1765617" y="0"/>
                  </a:moveTo>
                  <a:lnTo>
                    <a:pt x="1471345" y="0"/>
                  </a:lnTo>
                  <a:lnTo>
                    <a:pt x="1177086" y="0"/>
                  </a:lnTo>
                  <a:lnTo>
                    <a:pt x="882815" y="0"/>
                  </a:lnTo>
                  <a:lnTo>
                    <a:pt x="588543" y="0"/>
                  </a:lnTo>
                  <a:lnTo>
                    <a:pt x="588543" y="308102"/>
                  </a:lnTo>
                  <a:lnTo>
                    <a:pt x="882815" y="308102"/>
                  </a:lnTo>
                  <a:lnTo>
                    <a:pt x="1177086" y="308102"/>
                  </a:lnTo>
                  <a:lnTo>
                    <a:pt x="1471345" y="308102"/>
                  </a:lnTo>
                  <a:lnTo>
                    <a:pt x="1765617" y="308102"/>
                  </a:lnTo>
                  <a:lnTo>
                    <a:pt x="176561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32629" y="5042501"/>
              <a:ext cx="294640" cy="308610"/>
            </a:xfrm>
            <a:custGeom>
              <a:avLst/>
              <a:gdLst/>
              <a:ahLst/>
              <a:cxnLst/>
              <a:rect l="l" t="t" r="r" b="b"/>
              <a:pathLst>
                <a:path w="294640" h="308610">
                  <a:moveTo>
                    <a:pt x="294269" y="0"/>
                  </a:moveTo>
                  <a:lnTo>
                    <a:pt x="0" y="0"/>
                  </a:lnTo>
                  <a:lnTo>
                    <a:pt x="0" y="308098"/>
                  </a:lnTo>
                  <a:lnTo>
                    <a:pt x="294269" y="308098"/>
                  </a:lnTo>
                  <a:lnTo>
                    <a:pt x="29426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44080" y="5042509"/>
              <a:ext cx="1765935" cy="616585"/>
            </a:xfrm>
            <a:custGeom>
              <a:avLst/>
              <a:gdLst/>
              <a:ahLst/>
              <a:cxnLst/>
              <a:rect l="l" t="t" r="r" b="b"/>
              <a:pathLst>
                <a:path w="1765934" h="616585">
                  <a:moveTo>
                    <a:pt x="294271" y="308102"/>
                  </a:moveTo>
                  <a:lnTo>
                    <a:pt x="0" y="308102"/>
                  </a:lnTo>
                  <a:lnTo>
                    <a:pt x="0" y="616191"/>
                  </a:lnTo>
                  <a:lnTo>
                    <a:pt x="294271" y="616191"/>
                  </a:lnTo>
                  <a:lnTo>
                    <a:pt x="294271" y="308102"/>
                  </a:lnTo>
                  <a:close/>
                </a:path>
                <a:path w="1765934" h="616585">
                  <a:moveTo>
                    <a:pt x="1765617" y="0"/>
                  </a:moveTo>
                  <a:lnTo>
                    <a:pt x="1471345" y="0"/>
                  </a:lnTo>
                  <a:lnTo>
                    <a:pt x="1177086" y="0"/>
                  </a:lnTo>
                  <a:lnTo>
                    <a:pt x="882815" y="0"/>
                  </a:lnTo>
                  <a:lnTo>
                    <a:pt x="882815" y="308102"/>
                  </a:lnTo>
                  <a:lnTo>
                    <a:pt x="1177086" y="308102"/>
                  </a:lnTo>
                  <a:lnTo>
                    <a:pt x="1471345" y="308102"/>
                  </a:lnTo>
                  <a:lnTo>
                    <a:pt x="1765617" y="308102"/>
                  </a:lnTo>
                  <a:lnTo>
                    <a:pt x="176561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38360" y="5350600"/>
              <a:ext cx="294640" cy="308610"/>
            </a:xfrm>
            <a:custGeom>
              <a:avLst/>
              <a:gdLst/>
              <a:ahLst/>
              <a:cxnLst/>
              <a:rect l="l" t="t" r="r" b="b"/>
              <a:pathLst>
                <a:path w="294640" h="308610">
                  <a:moveTo>
                    <a:pt x="294269" y="0"/>
                  </a:moveTo>
                  <a:lnTo>
                    <a:pt x="0" y="0"/>
                  </a:lnTo>
                  <a:lnTo>
                    <a:pt x="0" y="308098"/>
                  </a:lnTo>
                  <a:lnTo>
                    <a:pt x="294269" y="308098"/>
                  </a:lnTo>
                  <a:lnTo>
                    <a:pt x="29426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32629" y="5350600"/>
              <a:ext cx="294640" cy="308610"/>
            </a:xfrm>
            <a:custGeom>
              <a:avLst/>
              <a:gdLst/>
              <a:ahLst/>
              <a:cxnLst/>
              <a:rect l="l" t="t" r="r" b="b"/>
              <a:pathLst>
                <a:path w="294640" h="308610">
                  <a:moveTo>
                    <a:pt x="294269" y="0"/>
                  </a:moveTo>
                  <a:lnTo>
                    <a:pt x="0" y="0"/>
                  </a:lnTo>
                  <a:lnTo>
                    <a:pt x="0" y="308098"/>
                  </a:lnTo>
                  <a:lnTo>
                    <a:pt x="294269" y="308098"/>
                  </a:lnTo>
                  <a:lnTo>
                    <a:pt x="29426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26895" y="5350611"/>
              <a:ext cx="883285" cy="308610"/>
            </a:xfrm>
            <a:custGeom>
              <a:avLst/>
              <a:gdLst/>
              <a:ahLst/>
              <a:cxnLst/>
              <a:rect l="l" t="t" r="r" b="b"/>
              <a:pathLst>
                <a:path w="883284" h="308610">
                  <a:moveTo>
                    <a:pt x="882802" y="0"/>
                  </a:moveTo>
                  <a:lnTo>
                    <a:pt x="588530" y="0"/>
                  </a:lnTo>
                  <a:lnTo>
                    <a:pt x="294271" y="0"/>
                  </a:lnTo>
                  <a:lnTo>
                    <a:pt x="0" y="0"/>
                  </a:lnTo>
                  <a:lnTo>
                    <a:pt x="0" y="308089"/>
                  </a:lnTo>
                  <a:lnTo>
                    <a:pt x="294271" y="308089"/>
                  </a:lnTo>
                  <a:lnTo>
                    <a:pt x="588530" y="308089"/>
                  </a:lnTo>
                  <a:lnTo>
                    <a:pt x="882802" y="308089"/>
                  </a:lnTo>
                  <a:lnTo>
                    <a:pt x="8828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44091" y="4426306"/>
              <a:ext cx="1772285" cy="1238885"/>
            </a:xfrm>
            <a:custGeom>
              <a:avLst/>
              <a:gdLst/>
              <a:ahLst/>
              <a:cxnLst/>
              <a:rect l="l" t="t" r="r" b="b"/>
              <a:pathLst>
                <a:path w="1772284" h="1238885">
                  <a:moveTo>
                    <a:pt x="0" y="0"/>
                  </a:moveTo>
                  <a:lnTo>
                    <a:pt x="0" y="1238742"/>
                  </a:lnTo>
                </a:path>
                <a:path w="1772284" h="1238885">
                  <a:moveTo>
                    <a:pt x="294269" y="0"/>
                  </a:moveTo>
                  <a:lnTo>
                    <a:pt x="294269" y="1238742"/>
                  </a:lnTo>
                </a:path>
                <a:path w="1772284" h="1238885">
                  <a:moveTo>
                    <a:pt x="588538" y="0"/>
                  </a:moveTo>
                  <a:lnTo>
                    <a:pt x="588538" y="1238742"/>
                  </a:lnTo>
                </a:path>
                <a:path w="1772284" h="1238885">
                  <a:moveTo>
                    <a:pt x="882807" y="0"/>
                  </a:moveTo>
                  <a:lnTo>
                    <a:pt x="882807" y="1238742"/>
                  </a:lnTo>
                </a:path>
                <a:path w="1772284" h="1238885">
                  <a:moveTo>
                    <a:pt x="1177076" y="0"/>
                  </a:moveTo>
                  <a:lnTo>
                    <a:pt x="1177076" y="1238742"/>
                  </a:lnTo>
                </a:path>
                <a:path w="1772284" h="1238885">
                  <a:moveTo>
                    <a:pt x="1471345" y="0"/>
                  </a:moveTo>
                  <a:lnTo>
                    <a:pt x="1471345" y="1238742"/>
                  </a:lnTo>
                </a:path>
                <a:path w="1772284" h="1238885">
                  <a:moveTo>
                    <a:pt x="0" y="308098"/>
                  </a:moveTo>
                  <a:lnTo>
                    <a:pt x="1771963" y="308098"/>
                  </a:lnTo>
                </a:path>
                <a:path w="1772284" h="1238885">
                  <a:moveTo>
                    <a:pt x="0" y="616195"/>
                  </a:moveTo>
                  <a:lnTo>
                    <a:pt x="1771963" y="616195"/>
                  </a:lnTo>
                </a:path>
                <a:path w="1772284" h="1238885">
                  <a:moveTo>
                    <a:pt x="0" y="924293"/>
                  </a:moveTo>
                  <a:lnTo>
                    <a:pt x="1771963" y="924293"/>
                  </a:lnTo>
                </a:path>
                <a:path w="1772284" h="1238885">
                  <a:moveTo>
                    <a:pt x="0" y="0"/>
                  </a:moveTo>
                  <a:lnTo>
                    <a:pt x="1771963" y="0"/>
                  </a:lnTo>
                </a:path>
                <a:path w="1772284" h="1238885">
                  <a:moveTo>
                    <a:pt x="1765613" y="0"/>
                  </a:moveTo>
                  <a:lnTo>
                    <a:pt x="1765613" y="1238742"/>
                  </a:lnTo>
                </a:path>
                <a:path w="1772284" h="1238885">
                  <a:moveTo>
                    <a:pt x="0" y="1232392"/>
                  </a:moveTo>
                  <a:lnTo>
                    <a:pt x="1771963" y="123239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73900" y="4013200"/>
            <a:ext cx="1689735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20"/>
              </a:lnSpc>
              <a:spcBef>
                <a:spcPts val="100"/>
              </a:spcBef>
              <a:tabLst>
                <a:tab pos="583565" algn="l"/>
                <a:tab pos="1459865" algn="l"/>
              </a:tabLst>
            </a:pPr>
            <a:r>
              <a:rPr sz="1200" dirty="0">
                <a:latin typeface="Arial"/>
                <a:cs typeface="Arial"/>
              </a:rPr>
              <a:t>he </a:t>
            </a:r>
            <a:r>
              <a:rPr sz="1200" spc="2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hit	me</a:t>
            </a:r>
            <a:r>
              <a:rPr sz="1200" spc="3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wit </a:t>
            </a:r>
            <a:r>
              <a:rPr sz="1200" spc="1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	pie</a:t>
            </a:r>
            <a:endParaRPr sz="1200">
              <a:latin typeface="Arial"/>
              <a:cs typeface="Arial"/>
            </a:endParaRPr>
          </a:p>
          <a:p>
            <a:pPr marL="173355" algn="ctr">
              <a:lnSpc>
                <a:spcPts val="1420"/>
              </a:lnSpc>
            </a:pPr>
            <a:r>
              <a:rPr sz="1200" dirty="0">
                <a:latin typeface="Arial"/>
                <a:cs typeface="Arial"/>
              </a:rPr>
              <a:t>h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72</a:t>
            </a:fld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6519331" y="4439320"/>
            <a:ext cx="500380" cy="113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il</a:t>
            </a:r>
            <a:endParaRPr sz="1200">
              <a:latin typeface="Arial"/>
              <a:cs typeface="Arial"/>
            </a:endParaRPr>
          </a:p>
          <a:p>
            <a:pPr marL="12700" marR="5080" indent="389255" algn="r">
              <a:lnSpc>
                <a:spcPct val="168500"/>
              </a:lnSpc>
            </a:pPr>
            <a:r>
              <a:rPr sz="1200" dirty="0">
                <a:latin typeface="Arial"/>
                <a:cs typeface="Arial"/>
              </a:rPr>
              <a:t>a  m’  entar</a:t>
            </a:r>
            <a:r>
              <a:rPr sz="1200" spc="-5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é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73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95147"/>
            <a:ext cx="842708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10" dirty="0"/>
              <a:t>Attention </a:t>
            </a:r>
            <a:r>
              <a:rPr sz="2950" spc="5" dirty="0"/>
              <a:t>is </a:t>
            </a:r>
            <a:r>
              <a:rPr sz="2950" spc="10" dirty="0"/>
              <a:t>a </a:t>
            </a:r>
            <a:r>
              <a:rPr sz="2950" i="1" spc="10" dirty="0">
                <a:latin typeface="Trebuchet MS"/>
                <a:cs typeface="Trebuchet MS"/>
              </a:rPr>
              <a:t>general </a:t>
            </a:r>
            <a:r>
              <a:rPr sz="2950" spc="15" dirty="0"/>
              <a:t>Deep </a:t>
            </a:r>
            <a:r>
              <a:rPr sz="2950" spc="10" dirty="0"/>
              <a:t>Learning</a:t>
            </a:r>
            <a:r>
              <a:rPr sz="2950" spc="-75" dirty="0"/>
              <a:t> </a:t>
            </a:r>
            <a:r>
              <a:rPr sz="2950" spc="10" dirty="0"/>
              <a:t>technique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00" y="1107439"/>
            <a:ext cx="7651115" cy="14274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30200" marR="5080" indent="-317500">
              <a:lnSpc>
                <a:spcPts val="2600"/>
              </a:lnSpc>
              <a:spcBef>
                <a:spcPts val="300"/>
              </a:spcBef>
              <a:buClr>
                <a:srgbClr val="CC0000"/>
              </a:buClr>
              <a:buFont typeface="Times New Roman"/>
              <a:buChar char="•"/>
              <a:tabLst>
                <a:tab pos="329565" algn="l"/>
                <a:tab pos="330200" algn="l"/>
              </a:tabLst>
            </a:pPr>
            <a:r>
              <a:rPr sz="2250" spc="-10" dirty="0">
                <a:latin typeface="Trebuchet MS"/>
                <a:cs typeface="Trebuchet MS"/>
              </a:rPr>
              <a:t>We’ve </a:t>
            </a:r>
            <a:r>
              <a:rPr sz="2250" spc="15" dirty="0">
                <a:latin typeface="Trebuchet MS"/>
                <a:cs typeface="Trebuchet MS"/>
              </a:rPr>
              <a:t>seen </a:t>
            </a:r>
            <a:r>
              <a:rPr sz="2250" spc="10" dirty="0">
                <a:latin typeface="Trebuchet MS"/>
                <a:cs typeface="Trebuchet MS"/>
              </a:rPr>
              <a:t>that attention is </a:t>
            </a:r>
            <a:r>
              <a:rPr sz="2250" spc="15" dirty="0">
                <a:latin typeface="Trebuchet MS"/>
                <a:cs typeface="Trebuchet MS"/>
              </a:rPr>
              <a:t>a </a:t>
            </a:r>
            <a:r>
              <a:rPr sz="2250" spc="10" dirty="0">
                <a:latin typeface="Trebuchet MS"/>
                <a:cs typeface="Trebuchet MS"/>
              </a:rPr>
              <a:t>great </a:t>
            </a:r>
            <a:r>
              <a:rPr sz="2250" spc="15" dirty="0">
                <a:latin typeface="Trebuchet MS"/>
                <a:cs typeface="Trebuchet MS"/>
              </a:rPr>
              <a:t>way </a:t>
            </a:r>
            <a:r>
              <a:rPr sz="2250" spc="10" dirty="0">
                <a:latin typeface="Trebuchet MS"/>
                <a:cs typeface="Trebuchet MS"/>
              </a:rPr>
              <a:t>to improve the  sequence-to-sequence model for Machine</a:t>
            </a:r>
            <a:r>
              <a:rPr sz="2250" spc="-10" dirty="0">
                <a:latin typeface="Trebuchet MS"/>
                <a:cs typeface="Trebuchet MS"/>
              </a:rPr>
              <a:t> Translation.</a:t>
            </a:r>
            <a:endParaRPr sz="2250">
              <a:latin typeface="Trebuchet MS"/>
              <a:cs typeface="Trebuchet MS"/>
            </a:endParaRPr>
          </a:p>
          <a:p>
            <a:pPr marL="330200" marR="271780" indent="-317500">
              <a:lnSpc>
                <a:spcPts val="2600"/>
              </a:lnSpc>
              <a:spcBef>
                <a:spcPts val="500"/>
              </a:spcBef>
              <a:buClr>
                <a:srgbClr val="CC0000"/>
              </a:buClr>
              <a:buFont typeface="Times New Roman"/>
              <a:buChar char="•"/>
              <a:tabLst>
                <a:tab pos="329565" algn="l"/>
                <a:tab pos="330200" algn="l"/>
              </a:tabLst>
            </a:pPr>
            <a:r>
              <a:rPr sz="2250" u="heavy" spc="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However</a:t>
            </a:r>
            <a:r>
              <a:rPr sz="2250" spc="10" dirty="0">
                <a:latin typeface="Trebuchet MS"/>
                <a:cs typeface="Trebuchet MS"/>
              </a:rPr>
              <a:t>: </a:t>
            </a:r>
            <a:r>
              <a:rPr sz="2250" spc="-75" dirty="0">
                <a:latin typeface="Trebuchet MS"/>
                <a:cs typeface="Trebuchet MS"/>
              </a:rPr>
              <a:t>You </a:t>
            </a:r>
            <a:r>
              <a:rPr sz="2250" spc="10" dirty="0">
                <a:latin typeface="Trebuchet MS"/>
                <a:cs typeface="Trebuchet MS"/>
              </a:rPr>
              <a:t>can use </a:t>
            </a:r>
            <a:r>
              <a:rPr sz="2250" spc="5" dirty="0">
                <a:latin typeface="Trebuchet MS"/>
                <a:cs typeface="Trebuchet MS"/>
              </a:rPr>
              <a:t>attention </a:t>
            </a:r>
            <a:r>
              <a:rPr sz="2250" spc="10" dirty="0">
                <a:latin typeface="Trebuchet MS"/>
                <a:cs typeface="Trebuchet MS"/>
              </a:rPr>
              <a:t>in </a:t>
            </a:r>
            <a:r>
              <a:rPr sz="2250" spc="10" dirty="0">
                <a:solidFill>
                  <a:srgbClr val="BB57BE"/>
                </a:solidFill>
                <a:latin typeface="Trebuchet MS"/>
                <a:cs typeface="Trebuchet MS"/>
              </a:rPr>
              <a:t>many </a:t>
            </a:r>
            <a:r>
              <a:rPr sz="2250" spc="5" dirty="0">
                <a:solidFill>
                  <a:srgbClr val="BB57BE"/>
                </a:solidFill>
                <a:latin typeface="Trebuchet MS"/>
                <a:cs typeface="Trebuchet MS"/>
              </a:rPr>
              <a:t>architectures  </a:t>
            </a:r>
            <a:r>
              <a:rPr sz="2250" spc="10" dirty="0">
                <a:latin typeface="Trebuchet MS"/>
                <a:cs typeface="Trebuchet MS"/>
              </a:rPr>
              <a:t>(not </a:t>
            </a:r>
            <a:r>
              <a:rPr sz="2250" spc="5" dirty="0">
                <a:latin typeface="Trebuchet MS"/>
                <a:cs typeface="Trebuchet MS"/>
              </a:rPr>
              <a:t>just </a:t>
            </a:r>
            <a:r>
              <a:rPr sz="2250" spc="10" dirty="0">
                <a:latin typeface="Trebuchet MS"/>
                <a:cs typeface="Trebuchet MS"/>
              </a:rPr>
              <a:t>seq2seq) and </a:t>
            </a:r>
            <a:r>
              <a:rPr sz="2250" spc="10" dirty="0">
                <a:solidFill>
                  <a:srgbClr val="BB57BE"/>
                </a:solidFill>
                <a:latin typeface="Trebuchet MS"/>
                <a:cs typeface="Trebuchet MS"/>
              </a:rPr>
              <a:t>many </a:t>
            </a:r>
            <a:r>
              <a:rPr sz="2250" spc="5" dirty="0">
                <a:solidFill>
                  <a:srgbClr val="BB57BE"/>
                </a:solidFill>
                <a:latin typeface="Trebuchet MS"/>
                <a:cs typeface="Trebuchet MS"/>
              </a:rPr>
              <a:t>tasks </a:t>
            </a:r>
            <a:r>
              <a:rPr sz="2250" spc="10" dirty="0">
                <a:latin typeface="Trebuchet MS"/>
                <a:cs typeface="Trebuchet MS"/>
              </a:rPr>
              <a:t>(not </a:t>
            </a:r>
            <a:r>
              <a:rPr sz="2250" spc="5" dirty="0">
                <a:latin typeface="Trebuchet MS"/>
                <a:cs typeface="Trebuchet MS"/>
              </a:rPr>
              <a:t>just</a:t>
            </a:r>
            <a:r>
              <a:rPr sz="2250" spc="10" dirty="0">
                <a:latin typeface="Trebuchet MS"/>
                <a:cs typeface="Trebuchet MS"/>
              </a:rPr>
              <a:t> MT)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937" y="2846387"/>
            <a:ext cx="8620125" cy="1647825"/>
          </a:xfrm>
          <a:prstGeom prst="rect">
            <a:avLst/>
          </a:prstGeom>
          <a:ln w="9525">
            <a:solidFill>
              <a:srgbClr val="7F7F7F"/>
            </a:solidFill>
          </a:ln>
        </p:spPr>
        <p:txBody>
          <a:bodyPr vert="horz" wrap="square" lIns="0" tIns="144145" rIns="0" bIns="0" rtlCol="0">
            <a:spAutoFit/>
          </a:bodyPr>
          <a:lstStyle/>
          <a:p>
            <a:pPr marL="410845" indent="-318135">
              <a:lnSpc>
                <a:spcPct val="100000"/>
              </a:lnSpc>
              <a:spcBef>
                <a:spcPts val="1135"/>
              </a:spcBef>
              <a:buClr>
                <a:srgbClr val="CC0000"/>
              </a:buClr>
              <a:buFont typeface="Times New Roman"/>
              <a:buChar char="•"/>
              <a:tabLst>
                <a:tab pos="410845" algn="l"/>
                <a:tab pos="411480" algn="l"/>
              </a:tabLst>
            </a:pPr>
            <a:r>
              <a:rPr sz="2250" b="1" u="heavy" spc="1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More </a:t>
            </a:r>
            <a:r>
              <a:rPr sz="2250" b="1" u="heavy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general </a:t>
            </a:r>
            <a:r>
              <a:rPr sz="2250" b="1" u="heavy" spc="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definition of</a:t>
            </a:r>
            <a:r>
              <a:rPr sz="2250" b="1" u="heavy" spc="-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sz="2250" b="1" u="heavy" spc="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attention</a:t>
            </a:r>
            <a:r>
              <a:rPr sz="2250" spc="10" dirty="0">
                <a:latin typeface="Trebuchet MS"/>
                <a:cs typeface="Trebuchet MS"/>
              </a:rPr>
              <a:t>:</a:t>
            </a:r>
            <a:endParaRPr sz="2250">
              <a:latin typeface="Trebuchet MS"/>
              <a:cs typeface="Trebuchet MS"/>
            </a:endParaRPr>
          </a:p>
          <a:p>
            <a:pPr marL="766445" marR="124460" lvl="1" indent="-215900">
              <a:lnSpc>
                <a:spcPts val="2600"/>
              </a:lnSpc>
              <a:spcBef>
                <a:spcPts val="570"/>
              </a:spcBef>
              <a:buClr>
                <a:srgbClr val="3A87FF"/>
              </a:buClr>
              <a:buFont typeface="Times New Roman"/>
              <a:buChar char="•"/>
              <a:tabLst>
                <a:tab pos="767080" algn="l"/>
              </a:tabLst>
            </a:pPr>
            <a:r>
              <a:rPr sz="2250" spc="10" dirty="0">
                <a:latin typeface="Trebuchet MS"/>
                <a:cs typeface="Trebuchet MS"/>
              </a:rPr>
              <a:t>Given </a:t>
            </a:r>
            <a:r>
              <a:rPr sz="2250" spc="15" dirty="0">
                <a:latin typeface="Trebuchet MS"/>
                <a:cs typeface="Trebuchet MS"/>
              </a:rPr>
              <a:t>a </a:t>
            </a:r>
            <a:r>
              <a:rPr sz="2250" spc="10" dirty="0">
                <a:latin typeface="Trebuchet MS"/>
                <a:cs typeface="Trebuchet MS"/>
              </a:rPr>
              <a:t>set of vector </a:t>
            </a:r>
            <a:r>
              <a:rPr sz="2250" i="1" spc="10" dirty="0">
                <a:solidFill>
                  <a:srgbClr val="BB57BE"/>
                </a:solidFill>
                <a:latin typeface="Trebuchet MS"/>
                <a:cs typeface="Trebuchet MS"/>
              </a:rPr>
              <a:t>values</a:t>
            </a:r>
            <a:r>
              <a:rPr sz="2250" spc="10" dirty="0">
                <a:latin typeface="Trebuchet MS"/>
                <a:cs typeface="Trebuchet MS"/>
              </a:rPr>
              <a:t>, and </a:t>
            </a:r>
            <a:r>
              <a:rPr sz="2250" spc="15" dirty="0">
                <a:latin typeface="Trebuchet MS"/>
                <a:cs typeface="Trebuchet MS"/>
              </a:rPr>
              <a:t>a </a:t>
            </a:r>
            <a:r>
              <a:rPr sz="2250" spc="10" dirty="0">
                <a:latin typeface="Trebuchet MS"/>
                <a:cs typeface="Trebuchet MS"/>
              </a:rPr>
              <a:t>vector </a:t>
            </a:r>
            <a:r>
              <a:rPr sz="2250" i="1" spc="10" dirty="0">
                <a:solidFill>
                  <a:srgbClr val="BB57BE"/>
                </a:solidFill>
                <a:latin typeface="Trebuchet MS"/>
                <a:cs typeface="Trebuchet MS"/>
              </a:rPr>
              <a:t>query</a:t>
            </a:r>
            <a:r>
              <a:rPr sz="2250" spc="10" dirty="0">
                <a:latin typeface="Trebuchet MS"/>
                <a:cs typeface="Trebuchet MS"/>
              </a:rPr>
              <a:t>,</a:t>
            </a:r>
            <a:r>
              <a:rPr sz="2250" spc="1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250" b="1" u="heavy" spc="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attention </a:t>
            </a:r>
            <a:r>
              <a:rPr sz="2250" b="1" spc="1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250" spc="10" dirty="0">
                <a:latin typeface="Trebuchet MS"/>
                <a:cs typeface="Trebuchet MS"/>
              </a:rPr>
              <a:t>is </a:t>
            </a:r>
            <a:r>
              <a:rPr sz="2250" spc="15" dirty="0">
                <a:latin typeface="Trebuchet MS"/>
                <a:cs typeface="Trebuchet MS"/>
              </a:rPr>
              <a:t>a </a:t>
            </a:r>
            <a:r>
              <a:rPr sz="2250" spc="10" dirty="0">
                <a:latin typeface="Trebuchet MS"/>
                <a:cs typeface="Trebuchet MS"/>
              </a:rPr>
              <a:t>technique to </a:t>
            </a:r>
            <a:r>
              <a:rPr sz="2250" spc="15" dirty="0">
                <a:latin typeface="Trebuchet MS"/>
                <a:cs typeface="Trebuchet MS"/>
              </a:rPr>
              <a:t>compute a </a:t>
            </a:r>
            <a:r>
              <a:rPr sz="2250" spc="10" dirty="0">
                <a:latin typeface="Trebuchet MS"/>
                <a:cs typeface="Trebuchet MS"/>
              </a:rPr>
              <a:t>weighted </a:t>
            </a:r>
            <a:r>
              <a:rPr sz="2250" spc="15" dirty="0">
                <a:latin typeface="Trebuchet MS"/>
                <a:cs typeface="Trebuchet MS"/>
              </a:rPr>
              <a:t>sum </a:t>
            </a:r>
            <a:r>
              <a:rPr sz="2250" spc="10" dirty="0">
                <a:latin typeface="Trebuchet MS"/>
                <a:cs typeface="Trebuchet MS"/>
              </a:rPr>
              <a:t>of the values,  dependent on the</a:t>
            </a:r>
            <a:r>
              <a:rPr sz="2250" spc="-10" dirty="0">
                <a:latin typeface="Trebuchet MS"/>
                <a:cs typeface="Trebuchet MS"/>
              </a:rPr>
              <a:t> </a:t>
            </a:r>
            <a:r>
              <a:rPr sz="2250" spc="-40" dirty="0">
                <a:latin typeface="Trebuchet MS"/>
                <a:cs typeface="Trebuchet MS"/>
              </a:rPr>
              <a:t>query.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4706111"/>
            <a:ext cx="8380095" cy="14986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30200" indent="-317500" algn="just">
              <a:lnSpc>
                <a:spcPct val="100000"/>
              </a:lnSpc>
              <a:spcBef>
                <a:spcPts val="590"/>
              </a:spcBef>
              <a:buClr>
                <a:srgbClr val="CC0000"/>
              </a:buClr>
              <a:buFont typeface="Times New Roman"/>
              <a:buChar char="•"/>
              <a:tabLst>
                <a:tab pos="330200" algn="l"/>
              </a:tabLst>
            </a:pPr>
            <a:r>
              <a:rPr sz="2250" spc="-35" dirty="0">
                <a:latin typeface="Trebuchet MS"/>
                <a:cs typeface="Trebuchet MS"/>
              </a:rPr>
              <a:t>We </a:t>
            </a:r>
            <a:r>
              <a:rPr sz="2250" spc="10" dirty="0">
                <a:latin typeface="Trebuchet MS"/>
                <a:cs typeface="Trebuchet MS"/>
              </a:rPr>
              <a:t>sometimes say that the </a:t>
            </a:r>
            <a:r>
              <a:rPr sz="2250" spc="10" dirty="0">
                <a:solidFill>
                  <a:srgbClr val="3A87FF"/>
                </a:solidFill>
                <a:latin typeface="Trebuchet MS"/>
                <a:cs typeface="Trebuchet MS"/>
              </a:rPr>
              <a:t>query </a:t>
            </a:r>
            <a:r>
              <a:rPr sz="2250" i="1" spc="10" dirty="0">
                <a:solidFill>
                  <a:srgbClr val="3A87FF"/>
                </a:solidFill>
                <a:latin typeface="Trebuchet MS"/>
                <a:cs typeface="Trebuchet MS"/>
              </a:rPr>
              <a:t>attends to </a:t>
            </a:r>
            <a:r>
              <a:rPr sz="2250" spc="10" dirty="0">
                <a:solidFill>
                  <a:srgbClr val="3A87FF"/>
                </a:solidFill>
                <a:latin typeface="Trebuchet MS"/>
                <a:cs typeface="Trebuchet MS"/>
              </a:rPr>
              <a:t>the</a:t>
            </a:r>
            <a:r>
              <a:rPr sz="2250" spc="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250" spc="10" dirty="0">
                <a:solidFill>
                  <a:srgbClr val="3A87FF"/>
                </a:solidFill>
                <a:latin typeface="Trebuchet MS"/>
                <a:cs typeface="Trebuchet MS"/>
              </a:rPr>
              <a:t>values</a:t>
            </a:r>
            <a:r>
              <a:rPr sz="2250" spc="10" dirty="0">
                <a:latin typeface="Trebuchet MS"/>
                <a:cs typeface="Trebuchet MS"/>
              </a:rPr>
              <a:t>.</a:t>
            </a:r>
            <a:endParaRPr sz="2250">
              <a:latin typeface="Trebuchet MS"/>
              <a:cs typeface="Trebuchet MS"/>
            </a:endParaRPr>
          </a:p>
          <a:p>
            <a:pPr marL="330200" marR="5080" indent="-317500" algn="just">
              <a:lnSpc>
                <a:spcPts val="2600"/>
              </a:lnSpc>
              <a:spcBef>
                <a:spcPts val="670"/>
              </a:spcBef>
              <a:buClr>
                <a:srgbClr val="CC0000"/>
              </a:buClr>
              <a:buFont typeface="Times New Roman"/>
              <a:buChar char="•"/>
              <a:tabLst>
                <a:tab pos="330200" algn="l"/>
              </a:tabLst>
            </a:pPr>
            <a:r>
              <a:rPr sz="2250" spc="10" dirty="0">
                <a:latin typeface="Trebuchet MS"/>
                <a:cs typeface="Trebuchet MS"/>
              </a:rPr>
              <a:t>For </a:t>
            </a:r>
            <a:r>
              <a:rPr sz="2250" spc="15" dirty="0">
                <a:latin typeface="Trebuchet MS"/>
                <a:cs typeface="Trebuchet MS"/>
              </a:rPr>
              <a:t>example, </a:t>
            </a:r>
            <a:r>
              <a:rPr sz="2250" spc="10" dirty="0">
                <a:latin typeface="Trebuchet MS"/>
                <a:cs typeface="Trebuchet MS"/>
              </a:rPr>
              <a:t>in the seq2seq </a:t>
            </a:r>
            <a:r>
              <a:rPr sz="2250" spc="15" dirty="0">
                <a:latin typeface="Trebuchet MS"/>
                <a:cs typeface="Trebuchet MS"/>
              </a:rPr>
              <a:t>+ </a:t>
            </a:r>
            <a:r>
              <a:rPr sz="2250" spc="10" dirty="0">
                <a:latin typeface="Trebuchet MS"/>
                <a:cs typeface="Trebuchet MS"/>
              </a:rPr>
              <a:t>attention model, </a:t>
            </a:r>
            <a:r>
              <a:rPr sz="2250" spc="15" dirty="0">
                <a:latin typeface="Trebuchet MS"/>
                <a:cs typeface="Trebuchet MS"/>
              </a:rPr>
              <a:t>each </a:t>
            </a:r>
            <a:r>
              <a:rPr sz="2250" spc="10" dirty="0">
                <a:latin typeface="Trebuchet MS"/>
                <a:cs typeface="Trebuchet MS"/>
              </a:rPr>
              <a:t>decoder  hidden </a:t>
            </a:r>
            <a:r>
              <a:rPr sz="2250" spc="5" dirty="0">
                <a:latin typeface="Trebuchet MS"/>
                <a:cs typeface="Trebuchet MS"/>
              </a:rPr>
              <a:t>state </a:t>
            </a:r>
            <a:r>
              <a:rPr sz="2250" spc="10" dirty="0">
                <a:latin typeface="Trebuchet MS"/>
                <a:cs typeface="Trebuchet MS"/>
              </a:rPr>
              <a:t>(query) </a:t>
            </a:r>
            <a:r>
              <a:rPr sz="2250" i="1" spc="10" dirty="0">
                <a:latin typeface="Trebuchet MS"/>
                <a:cs typeface="Trebuchet MS"/>
              </a:rPr>
              <a:t>attends to </a:t>
            </a:r>
            <a:r>
              <a:rPr sz="2250" spc="5" dirty="0">
                <a:latin typeface="Trebuchet MS"/>
                <a:cs typeface="Trebuchet MS"/>
              </a:rPr>
              <a:t>all </a:t>
            </a:r>
            <a:r>
              <a:rPr sz="2250" spc="10" dirty="0">
                <a:latin typeface="Trebuchet MS"/>
                <a:cs typeface="Trebuchet MS"/>
              </a:rPr>
              <a:t>the encoder hidden </a:t>
            </a:r>
            <a:r>
              <a:rPr sz="2250" spc="5" dirty="0">
                <a:latin typeface="Trebuchet MS"/>
                <a:cs typeface="Trebuchet MS"/>
              </a:rPr>
              <a:t>states  (values).</a:t>
            </a:r>
            <a:endParaRPr sz="2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74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95147"/>
            <a:ext cx="842708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spc="10" dirty="0"/>
              <a:t>Attention </a:t>
            </a:r>
            <a:r>
              <a:rPr sz="2950" spc="5" dirty="0"/>
              <a:t>is </a:t>
            </a:r>
            <a:r>
              <a:rPr sz="2950" spc="10" dirty="0"/>
              <a:t>a </a:t>
            </a:r>
            <a:r>
              <a:rPr sz="2950" i="1" spc="10" dirty="0">
                <a:latin typeface="Trebuchet MS"/>
                <a:cs typeface="Trebuchet MS"/>
              </a:rPr>
              <a:t>general </a:t>
            </a:r>
            <a:r>
              <a:rPr sz="2950" spc="15" dirty="0"/>
              <a:t>Deep </a:t>
            </a:r>
            <a:r>
              <a:rPr sz="2950" spc="10" dirty="0"/>
              <a:t>Learning</a:t>
            </a:r>
            <a:r>
              <a:rPr sz="2950" spc="-75" dirty="0"/>
              <a:t> </a:t>
            </a:r>
            <a:r>
              <a:rPr sz="2950" spc="10" dirty="0"/>
              <a:t>technique</a:t>
            </a:r>
            <a:endParaRPr sz="29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" y="1092200"/>
            <a:ext cx="8534400" cy="1758314"/>
          </a:xfrm>
          <a:prstGeom prst="rect">
            <a:avLst/>
          </a:prstGeom>
          <a:ln w="12700">
            <a:solidFill>
              <a:srgbClr val="7F7F7F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300"/>
              </a:spcBef>
            </a:pPr>
            <a:r>
              <a:rPr sz="2400" b="1" u="heavy" spc="-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More </a:t>
            </a:r>
            <a:r>
              <a:rPr sz="2400" b="1" u="heavy" spc="-1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general </a:t>
            </a:r>
            <a:r>
              <a:rPr sz="2400" b="1" u="heavy" spc="-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definition </a:t>
            </a:r>
            <a:r>
              <a:rPr sz="2400" b="1" u="heavy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of</a:t>
            </a:r>
            <a:r>
              <a:rPr sz="2400" b="1" u="heavy" spc="2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attention</a:t>
            </a:r>
            <a:r>
              <a:rPr sz="2400" spc="-5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63500" marR="335280">
              <a:lnSpc>
                <a:spcPts val="2800"/>
              </a:lnSpc>
              <a:spcBef>
                <a:spcPts val="680"/>
              </a:spcBef>
            </a:pPr>
            <a:r>
              <a:rPr sz="2400" spc="-5" dirty="0">
                <a:latin typeface="Trebuchet MS"/>
                <a:cs typeface="Trebuchet MS"/>
              </a:rPr>
              <a:t>Given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set of vector </a:t>
            </a: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values</a:t>
            </a:r>
            <a:r>
              <a:rPr sz="2400" spc="-5" dirty="0">
                <a:latin typeface="Trebuchet MS"/>
                <a:cs typeface="Trebuchet MS"/>
              </a:rPr>
              <a:t>, and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vector </a:t>
            </a: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query</a:t>
            </a:r>
            <a:r>
              <a:rPr sz="2400" spc="-5" dirty="0">
                <a:latin typeface="Trebuchet MS"/>
                <a:cs typeface="Trebuchet MS"/>
              </a:rPr>
              <a:t>, </a:t>
            </a:r>
            <a:r>
              <a:rPr sz="2400" b="1" u="heavy" spc="-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attention </a:t>
            </a:r>
            <a:r>
              <a:rPr sz="2400" b="1" spc="-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is a </a:t>
            </a:r>
            <a:r>
              <a:rPr sz="2400" spc="-5" dirty="0">
                <a:latin typeface="Trebuchet MS"/>
                <a:cs typeface="Trebuchet MS"/>
              </a:rPr>
              <a:t>technique </a:t>
            </a:r>
            <a:r>
              <a:rPr sz="2400" dirty="0">
                <a:latin typeface="Trebuchet MS"/>
                <a:cs typeface="Trebuchet MS"/>
              </a:rPr>
              <a:t>to </a:t>
            </a:r>
            <a:r>
              <a:rPr sz="2400" spc="-5" dirty="0">
                <a:latin typeface="Trebuchet MS"/>
                <a:cs typeface="Trebuchet MS"/>
              </a:rPr>
              <a:t>compute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weighted </a:t>
            </a:r>
            <a:r>
              <a:rPr sz="2400" dirty="0">
                <a:latin typeface="Trebuchet MS"/>
                <a:cs typeface="Trebuchet MS"/>
              </a:rPr>
              <a:t>sum </a:t>
            </a:r>
            <a:r>
              <a:rPr sz="2400" spc="-5" dirty="0">
                <a:latin typeface="Trebuchet MS"/>
                <a:cs typeface="Trebuchet MS"/>
              </a:rPr>
              <a:t>of </a:t>
            </a:r>
            <a:r>
              <a:rPr sz="2400" dirty="0">
                <a:latin typeface="Trebuchet MS"/>
                <a:cs typeface="Trebuchet MS"/>
              </a:rPr>
              <a:t>the </a:t>
            </a:r>
            <a:r>
              <a:rPr sz="2400" spc="-5" dirty="0">
                <a:latin typeface="Trebuchet MS"/>
                <a:cs typeface="Trebuchet MS"/>
              </a:rPr>
              <a:t>values,  dependent on the</a:t>
            </a:r>
            <a:r>
              <a:rPr sz="2400" spc="-10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query.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096260"/>
            <a:ext cx="8341995" cy="27432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400" b="1" spc="-5" dirty="0">
                <a:latin typeface="Trebuchet MS"/>
                <a:cs typeface="Trebuchet MS"/>
              </a:rPr>
              <a:t>Intuition</a:t>
            </a:r>
            <a:r>
              <a:rPr sz="2400" spc="-5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698500" marR="303530" indent="-228600">
              <a:lnSpc>
                <a:spcPts val="2800"/>
              </a:lnSpc>
              <a:spcBef>
                <a:spcPts val="68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dirty="0">
                <a:latin typeface="Trebuchet MS"/>
                <a:cs typeface="Trebuchet MS"/>
              </a:rPr>
              <a:t>The </a:t>
            </a:r>
            <a:r>
              <a:rPr sz="2400" spc="-5" dirty="0">
                <a:latin typeface="Trebuchet MS"/>
                <a:cs typeface="Trebuchet MS"/>
              </a:rPr>
              <a:t>weighted </a:t>
            </a:r>
            <a:r>
              <a:rPr sz="2400" dirty="0">
                <a:latin typeface="Trebuchet MS"/>
                <a:cs typeface="Trebuchet MS"/>
              </a:rPr>
              <a:t>sum is a </a:t>
            </a: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selective summary </a:t>
            </a:r>
            <a:r>
              <a:rPr sz="2400" dirty="0">
                <a:latin typeface="Trebuchet MS"/>
                <a:cs typeface="Trebuchet MS"/>
              </a:rPr>
              <a:t>of the  </a:t>
            </a:r>
            <a:r>
              <a:rPr sz="2400" spc="-5" dirty="0">
                <a:latin typeface="Trebuchet MS"/>
                <a:cs typeface="Trebuchet MS"/>
              </a:rPr>
              <a:t>information contained in the values, where the query  determines which </a:t>
            </a:r>
            <a:r>
              <a:rPr sz="2400" dirty="0">
                <a:latin typeface="Trebuchet MS"/>
                <a:cs typeface="Trebuchet MS"/>
              </a:rPr>
              <a:t>values </a:t>
            </a:r>
            <a:r>
              <a:rPr sz="2400" spc="-5" dirty="0">
                <a:latin typeface="Trebuchet MS"/>
                <a:cs typeface="Trebuchet MS"/>
              </a:rPr>
              <a:t>to focus</a:t>
            </a:r>
            <a:r>
              <a:rPr sz="2400" spc="-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on.</a:t>
            </a:r>
            <a:endParaRPr sz="2400">
              <a:latin typeface="Trebuchet MS"/>
              <a:cs typeface="Trebuchet MS"/>
            </a:endParaRPr>
          </a:p>
          <a:p>
            <a:pPr marL="698500" marR="5080" indent="-228600">
              <a:lnSpc>
                <a:spcPts val="2800"/>
              </a:lnSpc>
              <a:spcBef>
                <a:spcPts val="60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Trebuchet MS"/>
                <a:cs typeface="Trebuchet MS"/>
              </a:rPr>
              <a:t>Attention is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way </a:t>
            </a:r>
            <a:r>
              <a:rPr sz="2400" dirty="0">
                <a:latin typeface="Trebuchet MS"/>
                <a:cs typeface="Trebuchet MS"/>
              </a:rPr>
              <a:t>to </a:t>
            </a:r>
            <a:r>
              <a:rPr sz="2400" spc="-5" dirty="0">
                <a:latin typeface="Trebuchet MS"/>
                <a:cs typeface="Trebuchet MS"/>
              </a:rPr>
              <a:t>obtain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fixed-size representation  of </a:t>
            </a:r>
            <a:r>
              <a:rPr sz="2400" i="1" dirty="0">
                <a:solidFill>
                  <a:srgbClr val="BB57BE"/>
                </a:solidFill>
                <a:latin typeface="Trebuchet MS"/>
                <a:cs typeface="Trebuchet MS"/>
              </a:rPr>
              <a:t>an </a:t>
            </a:r>
            <a:r>
              <a:rPr sz="2400" i="1" spc="-5" dirty="0">
                <a:solidFill>
                  <a:srgbClr val="BB57BE"/>
                </a:solidFill>
                <a:latin typeface="Trebuchet MS"/>
                <a:cs typeface="Trebuchet MS"/>
              </a:rPr>
              <a:t>arbitrary set of representations </a:t>
            </a:r>
            <a:r>
              <a:rPr sz="2400" spc="-5" dirty="0">
                <a:latin typeface="Trebuchet MS"/>
                <a:cs typeface="Trebuchet MS"/>
              </a:rPr>
              <a:t>(the values),  dependent on some other representation (the</a:t>
            </a:r>
            <a:r>
              <a:rPr sz="2400" spc="-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query).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6961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There are </a:t>
            </a:r>
            <a:r>
              <a:rPr sz="3200" i="1" spc="-5" dirty="0">
                <a:latin typeface="Trebuchet MS"/>
                <a:cs typeface="Trebuchet MS"/>
              </a:rPr>
              <a:t>several </a:t>
            </a:r>
            <a:r>
              <a:rPr sz="3200" spc="-5" dirty="0"/>
              <a:t>attention</a:t>
            </a:r>
            <a:r>
              <a:rPr sz="3200" spc="-70" dirty="0"/>
              <a:t> </a:t>
            </a:r>
            <a:r>
              <a:rPr sz="3200" spc="-5" dirty="0"/>
              <a:t>variants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00" y="1107439"/>
            <a:ext cx="711073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30"/>
              </a:spcBef>
              <a:buClr>
                <a:srgbClr val="CC0000"/>
              </a:buClr>
              <a:buFont typeface="Times New Roman"/>
              <a:buChar char="•"/>
              <a:tabLst>
                <a:tab pos="329565" algn="l"/>
                <a:tab pos="330200" algn="l"/>
                <a:tab pos="6137910" algn="l"/>
              </a:tabLst>
            </a:pPr>
            <a:r>
              <a:rPr sz="2250" spc="-35" dirty="0">
                <a:latin typeface="Trebuchet MS"/>
                <a:cs typeface="Trebuchet MS"/>
              </a:rPr>
              <a:t>We </a:t>
            </a:r>
            <a:r>
              <a:rPr sz="2250" spc="10" dirty="0">
                <a:latin typeface="Trebuchet MS"/>
                <a:cs typeface="Trebuchet MS"/>
              </a:rPr>
              <a:t>have</a:t>
            </a:r>
            <a:r>
              <a:rPr sz="2250" spc="60" dirty="0">
                <a:latin typeface="Trebuchet MS"/>
                <a:cs typeface="Trebuchet MS"/>
              </a:rPr>
              <a:t> </a:t>
            </a:r>
            <a:r>
              <a:rPr sz="2250" spc="15" dirty="0">
                <a:latin typeface="Trebuchet MS"/>
                <a:cs typeface="Trebuchet MS"/>
              </a:rPr>
              <a:t>some </a:t>
            </a:r>
            <a:r>
              <a:rPr sz="2250" i="1" spc="10" dirty="0">
                <a:solidFill>
                  <a:srgbClr val="BB57BE"/>
                </a:solidFill>
                <a:latin typeface="Trebuchet MS"/>
                <a:cs typeface="Trebuchet MS"/>
              </a:rPr>
              <a:t>values	</a:t>
            </a:r>
            <a:r>
              <a:rPr sz="2250" spc="10" dirty="0">
                <a:latin typeface="Trebuchet MS"/>
                <a:cs typeface="Trebuchet MS"/>
              </a:rPr>
              <a:t>and </a:t>
            </a:r>
            <a:r>
              <a:rPr sz="2250" spc="15" dirty="0">
                <a:latin typeface="Trebuchet MS"/>
                <a:cs typeface="Trebuchet MS"/>
              </a:rPr>
              <a:t>a</a:t>
            </a:r>
            <a:r>
              <a:rPr sz="2250" spc="-80" dirty="0">
                <a:latin typeface="Trebuchet MS"/>
                <a:cs typeface="Trebuchet MS"/>
              </a:rPr>
              <a:t> </a:t>
            </a:r>
            <a:r>
              <a:rPr sz="2250" i="1" spc="10" dirty="0">
                <a:solidFill>
                  <a:srgbClr val="BB57BE"/>
                </a:solidFill>
                <a:latin typeface="Trebuchet MS"/>
                <a:cs typeface="Trebuchet MS"/>
              </a:rPr>
              <a:t>q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40566" y="1137813"/>
            <a:ext cx="579755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90"/>
              </a:lnSpc>
            </a:pPr>
            <a:r>
              <a:rPr sz="2250" i="1" spc="10" dirty="0">
                <a:solidFill>
                  <a:srgbClr val="BB57BE"/>
                </a:solidFill>
                <a:latin typeface="Trebuchet MS"/>
                <a:cs typeface="Trebuchet MS"/>
              </a:rPr>
              <a:t>u</a:t>
            </a:r>
            <a:r>
              <a:rPr sz="2250" i="1" spc="15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r>
              <a:rPr sz="2250" i="1" spc="5" dirty="0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z="2250" i="1" spc="10" dirty="0">
                <a:solidFill>
                  <a:srgbClr val="BB57BE"/>
                </a:solidFill>
                <a:latin typeface="Trebuchet MS"/>
                <a:cs typeface="Trebuchet MS"/>
              </a:rPr>
              <a:t>y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1772411"/>
            <a:ext cx="5028565" cy="8382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590"/>
              </a:spcBef>
              <a:buClr>
                <a:srgbClr val="CC0000"/>
              </a:buClr>
              <a:buFont typeface="Times New Roman"/>
              <a:buChar char="•"/>
              <a:tabLst>
                <a:tab pos="329565" algn="l"/>
                <a:tab pos="330200" algn="l"/>
              </a:tabLst>
            </a:pPr>
            <a:r>
              <a:rPr sz="2250" spc="10" dirty="0">
                <a:latin typeface="Trebuchet MS"/>
                <a:cs typeface="Trebuchet MS"/>
              </a:rPr>
              <a:t>Attention always</a:t>
            </a:r>
            <a:r>
              <a:rPr sz="2250" dirty="0">
                <a:latin typeface="Trebuchet MS"/>
                <a:cs typeface="Trebuchet MS"/>
              </a:rPr>
              <a:t> </a:t>
            </a:r>
            <a:r>
              <a:rPr sz="2250" spc="10" dirty="0">
                <a:latin typeface="Trebuchet MS"/>
                <a:cs typeface="Trebuchet MS"/>
              </a:rPr>
              <a:t>involves:</a:t>
            </a:r>
            <a:endParaRPr sz="2250">
              <a:latin typeface="Trebuchet MS"/>
              <a:cs typeface="Trebuchet MS"/>
            </a:endParaRPr>
          </a:p>
          <a:p>
            <a:pPr marL="901700" lvl="1" indent="-431800">
              <a:lnSpc>
                <a:spcPct val="100000"/>
              </a:lnSpc>
              <a:spcBef>
                <a:spcPts val="505"/>
              </a:spcBef>
              <a:buClr>
                <a:srgbClr val="3A87FF"/>
              </a:buClr>
              <a:buAutoNum type="arabicPeriod"/>
              <a:tabLst>
                <a:tab pos="901065" algn="l"/>
                <a:tab pos="901700" algn="l"/>
              </a:tabLst>
            </a:pPr>
            <a:r>
              <a:rPr sz="2250" spc="10" dirty="0">
                <a:latin typeface="Trebuchet MS"/>
                <a:cs typeface="Trebuchet MS"/>
              </a:rPr>
              <a:t>Computing the </a:t>
            </a:r>
            <a:r>
              <a:rPr sz="2250" i="1" spc="10" dirty="0">
                <a:solidFill>
                  <a:srgbClr val="BB57BE"/>
                </a:solidFill>
                <a:latin typeface="Trebuchet MS"/>
                <a:cs typeface="Trebuchet MS"/>
              </a:rPr>
              <a:t>attention</a:t>
            </a:r>
            <a:r>
              <a:rPr sz="2250" i="1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50" i="1" spc="10" dirty="0">
                <a:solidFill>
                  <a:srgbClr val="BB57BE"/>
                </a:solidFill>
                <a:latin typeface="Trebuchet MS"/>
                <a:cs typeface="Trebuchet MS"/>
              </a:rPr>
              <a:t>scores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100" y="2682239"/>
            <a:ext cx="657542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43865" algn="l"/>
              </a:tabLst>
            </a:pPr>
            <a:r>
              <a:rPr sz="2250" spc="10" dirty="0">
                <a:solidFill>
                  <a:srgbClr val="3A87FF"/>
                </a:solidFill>
                <a:latin typeface="Trebuchet MS"/>
                <a:cs typeface="Trebuchet MS"/>
              </a:rPr>
              <a:t>2.	</a:t>
            </a:r>
            <a:r>
              <a:rPr sz="2250" spc="-35" dirty="0">
                <a:latin typeface="Trebuchet MS"/>
                <a:cs typeface="Trebuchet MS"/>
              </a:rPr>
              <a:t>Taking </a:t>
            </a:r>
            <a:r>
              <a:rPr sz="2250" spc="10" dirty="0">
                <a:latin typeface="Trebuchet MS"/>
                <a:cs typeface="Trebuchet MS"/>
              </a:rPr>
              <a:t>softmax to get </a:t>
            </a:r>
            <a:r>
              <a:rPr sz="2250" i="1" spc="10" dirty="0">
                <a:solidFill>
                  <a:srgbClr val="BB57BE"/>
                </a:solidFill>
                <a:latin typeface="Trebuchet MS"/>
                <a:cs typeface="Trebuchet MS"/>
              </a:rPr>
              <a:t>attention </a:t>
            </a:r>
            <a:r>
              <a:rPr sz="2250" i="1" spc="5" dirty="0">
                <a:solidFill>
                  <a:srgbClr val="BB57BE"/>
                </a:solidFill>
                <a:latin typeface="Trebuchet MS"/>
                <a:cs typeface="Trebuchet MS"/>
              </a:rPr>
              <a:t>distribution</a:t>
            </a:r>
            <a:r>
              <a:rPr sz="2250" i="1" spc="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50" spc="10" dirty="0">
                <a:latin typeface="Arial Unicode MS"/>
                <a:cs typeface="Arial Unicode MS"/>
              </a:rPr>
              <a:t>⍺</a:t>
            </a:r>
            <a:r>
              <a:rPr sz="2250" spc="10" dirty="0">
                <a:latin typeface="Trebuchet MS"/>
                <a:cs typeface="Trebuchet MS"/>
              </a:rPr>
              <a:t>: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0100" y="3825240"/>
            <a:ext cx="7282815" cy="7035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44500" marR="5080" indent="-431800">
              <a:lnSpc>
                <a:spcPts val="2600"/>
              </a:lnSpc>
              <a:spcBef>
                <a:spcPts val="300"/>
              </a:spcBef>
              <a:tabLst>
                <a:tab pos="443865" algn="l"/>
              </a:tabLst>
            </a:pPr>
            <a:r>
              <a:rPr sz="2250" spc="10" dirty="0">
                <a:solidFill>
                  <a:srgbClr val="3A87FF"/>
                </a:solidFill>
                <a:latin typeface="Trebuchet MS"/>
                <a:cs typeface="Trebuchet MS"/>
              </a:rPr>
              <a:t>3.	</a:t>
            </a:r>
            <a:r>
              <a:rPr sz="2250" spc="10" dirty="0">
                <a:latin typeface="Trebuchet MS"/>
                <a:cs typeface="Trebuchet MS"/>
              </a:rPr>
              <a:t>Using attention distribution to take weighted </a:t>
            </a:r>
            <a:r>
              <a:rPr sz="2250" spc="15" dirty="0">
                <a:latin typeface="Trebuchet MS"/>
                <a:cs typeface="Trebuchet MS"/>
              </a:rPr>
              <a:t>sum </a:t>
            </a:r>
            <a:r>
              <a:rPr sz="2250" spc="10" dirty="0">
                <a:latin typeface="Trebuchet MS"/>
                <a:cs typeface="Trebuchet MS"/>
              </a:rPr>
              <a:t>of  values: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1900" y="5476240"/>
            <a:ext cx="7388859" cy="7035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300"/>
              </a:spcBef>
            </a:pPr>
            <a:r>
              <a:rPr sz="2250" spc="10" dirty="0">
                <a:latin typeface="Trebuchet MS"/>
                <a:cs typeface="Trebuchet MS"/>
              </a:rPr>
              <a:t>thus obtaining the </a:t>
            </a:r>
            <a:r>
              <a:rPr sz="2250" i="1" spc="10" dirty="0">
                <a:solidFill>
                  <a:srgbClr val="BB57BE"/>
                </a:solidFill>
                <a:latin typeface="Trebuchet MS"/>
                <a:cs typeface="Trebuchet MS"/>
              </a:rPr>
              <a:t>attention output </a:t>
            </a:r>
            <a:r>
              <a:rPr sz="2250" b="1" i="1" spc="15" dirty="0">
                <a:latin typeface="Trebuchet MS"/>
                <a:cs typeface="Trebuchet MS"/>
              </a:rPr>
              <a:t>a </a:t>
            </a:r>
            <a:r>
              <a:rPr sz="2250" spc="10" dirty="0">
                <a:latin typeface="Trebuchet MS"/>
                <a:cs typeface="Trebuchet MS"/>
              </a:rPr>
              <a:t>(sometimes </a:t>
            </a:r>
            <a:r>
              <a:rPr sz="2250" spc="5" dirty="0">
                <a:latin typeface="Trebuchet MS"/>
                <a:cs typeface="Trebuchet MS"/>
              </a:rPr>
              <a:t>called  </a:t>
            </a:r>
            <a:r>
              <a:rPr sz="2250" spc="10" dirty="0">
                <a:latin typeface="Trebuchet MS"/>
                <a:cs typeface="Trebuchet MS"/>
              </a:rPr>
              <a:t>the </a:t>
            </a:r>
            <a:r>
              <a:rPr sz="2250" i="1" spc="10" dirty="0">
                <a:latin typeface="Trebuchet MS"/>
                <a:cs typeface="Trebuchet MS"/>
              </a:rPr>
              <a:t>context</a:t>
            </a:r>
            <a:r>
              <a:rPr sz="2250" i="1" dirty="0">
                <a:latin typeface="Trebuchet MS"/>
                <a:cs typeface="Trebuchet MS"/>
              </a:rPr>
              <a:t> </a:t>
            </a:r>
            <a:r>
              <a:rPr sz="2250" i="1" spc="10" dirty="0">
                <a:latin typeface="Trebuchet MS"/>
                <a:cs typeface="Trebuchet MS"/>
              </a:rPr>
              <a:t>vector</a:t>
            </a:r>
            <a:r>
              <a:rPr sz="2250" spc="10" dirty="0">
                <a:latin typeface="Trebuchet MS"/>
                <a:cs typeface="Trebuchet MS"/>
              </a:rPr>
              <a:t>)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24515" y="1152859"/>
            <a:ext cx="2190475" cy="3369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9232" y="1108265"/>
            <a:ext cx="995715" cy="419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9989" y="4603179"/>
            <a:ext cx="2157989" cy="7807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50737" y="3360889"/>
            <a:ext cx="2856457" cy="36228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86373" y="2336128"/>
            <a:ext cx="1036840" cy="39049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349232" y="2069712"/>
            <a:ext cx="1623695" cy="920115"/>
          </a:xfrm>
          <a:prstGeom prst="rect">
            <a:avLst/>
          </a:prstGeom>
          <a:ln w="28575">
            <a:solidFill>
              <a:srgbClr val="4285F4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105410" marR="88265" indent="-16510" algn="ctr">
              <a:lnSpc>
                <a:spcPts val="2100"/>
              </a:lnSpc>
              <a:spcBef>
                <a:spcPts val="520"/>
              </a:spcBef>
            </a:pP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There are  multiple</a:t>
            </a:r>
            <a:r>
              <a:rPr sz="1800" spc="-9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ways 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to do</a:t>
            </a:r>
            <a:r>
              <a:rPr sz="1800" spc="-35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this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43675" y="2483594"/>
            <a:ext cx="805815" cy="95885"/>
            <a:chOff x="6543675" y="2483594"/>
            <a:chExt cx="805815" cy="95885"/>
          </a:xfrm>
        </p:grpSpPr>
        <p:sp>
          <p:nvSpPr>
            <p:cNvPr id="16" name="object 16"/>
            <p:cNvSpPr/>
            <p:nvPr/>
          </p:nvSpPr>
          <p:spPr>
            <a:xfrm>
              <a:off x="6643476" y="2531377"/>
              <a:ext cx="706120" cy="0"/>
            </a:xfrm>
            <a:custGeom>
              <a:avLst/>
              <a:gdLst/>
              <a:ahLst/>
              <a:cxnLst/>
              <a:rect l="l" t="t" r="r" b="b"/>
              <a:pathLst>
                <a:path w="706120">
                  <a:moveTo>
                    <a:pt x="705756" y="0"/>
                  </a:moveTo>
                  <a:lnTo>
                    <a:pt x="14287" y="0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43675" y="2483594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4" h="95885">
                  <a:moveTo>
                    <a:pt x="95567" y="0"/>
                  </a:moveTo>
                  <a:lnTo>
                    <a:pt x="0" y="47783"/>
                  </a:lnTo>
                  <a:lnTo>
                    <a:pt x="95567" y="95567"/>
                  </a:lnTo>
                  <a:lnTo>
                    <a:pt x="95567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3469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Attention</a:t>
            </a:r>
            <a:r>
              <a:rPr sz="3200" spc="-70" dirty="0"/>
              <a:t> </a:t>
            </a:r>
            <a:r>
              <a:rPr sz="3200" spc="-5" dirty="0"/>
              <a:t>variants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621496" y="1133102"/>
            <a:ext cx="37846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000" dirty="0">
                <a:latin typeface="Trebuchet MS"/>
                <a:cs typeface="Trebuchet MS"/>
              </a:rPr>
              <a:t>ute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220979">
              <a:lnSpc>
                <a:spcPts val="2300"/>
              </a:lnSpc>
              <a:spcBef>
                <a:spcPts val="260"/>
              </a:spcBef>
              <a:tabLst>
                <a:tab pos="1650364" algn="l"/>
              </a:tabLst>
            </a:pPr>
            <a:r>
              <a:rPr spc="-5" dirty="0"/>
              <a:t>There are </a:t>
            </a:r>
            <a:r>
              <a:rPr dirty="0">
                <a:solidFill>
                  <a:srgbClr val="BB57BE"/>
                </a:solidFill>
              </a:rPr>
              <a:t>several </a:t>
            </a:r>
            <a:r>
              <a:rPr spc="-5" dirty="0">
                <a:solidFill>
                  <a:srgbClr val="BB57BE"/>
                </a:solidFill>
              </a:rPr>
              <a:t>ways </a:t>
            </a:r>
            <a:r>
              <a:rPr spc="-5" dirty="0"/>
              <a:t>you can comp  and	</a:t>
            </a:r>
            <a:r>
              <a:rPr dirty="0"/>
              <a:t>: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/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u="heavy" dirty="0">
                <a:uFill>
                  <a:solidFill>
                    <a:srgbClr val="000000"/>
                  </a:solidFill>
                </a:uFill>
              </a:rPr>
              <a:t>Basic 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dot-product</a:t>
            </a:r>
            <a:r>
              <a:rPr u="heavy" spc="-1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5" dirty="0">
                <a:uFill>
                  <a:solidFill>
                    <a:srgbClr val="000000"/>
                  </a:solidFill>
                </a:uFill>
              </a:rPr>
              <a:t>attention</a:t>
            </a:r>
            <a:r>
              <a:rPr spc="-5" dirty="0"/>
              <a:t>:</a:t>
            </a:r>
          </a:p>
          <a:p>
            <a:pPr marL="698500" lvl="1" indent="-228600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Trebuchet MS"/>
                <a:cs typeface="Trebuchet MS"/>
              </a:rPr>
              <a:t>Note: this</a:t>
            </a:r>
            <a:r>
              <a:rPr sz="2000" spc="-15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assumes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rebuchet MS"/>
                <a:cs typeface="Trebuchet MS"/>
              </a:rPr>
              <a:t>This is the </a:t>
            </a:r>
            <a:r>
              <a:rPr sz="2000" spc="-5" dirty="0">
                <a:latin typeface="Trebuchet MS"/>
                <a:cs typeface="Trebuchet MS"/>
              </a:rPr>
              <a:t>version </a:t>
            </a:r>
            <a:r>
              <a:rPr sz="2000" dirty="0">
                <a:latin typeface="Trebuchet MS"/>
                <a:cs typeface="Trebuchet MS"/>
              </a:rPr>
              <a:t>we </a:t>
            </a:r>
            <a:r>
              <a:rPr sz="2000" spc="-5" dirty="0">
                <a:latin typeface="Trebuchet MS"/>
                <a:cs typeface="Trebuchet MS"/>
              </a:rPr>
              <a:t>saw</a:t>
            </a:r>
            <a:r>
              <a:rPr sz="2000" spc="-4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earlier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3630" y="1133102"/>
            <a:ext cx="53975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000" spc="-5" dirty="0">
                <a:latin typeface="Trebuchet MS"/>
                <a:cs typeface="Trebuchet MS"/>
              </a:rPr>
              <a:t>fro</a:t>
            </a:r>
            <a:r>
              <a:rPr sz="2000" dirty="0">
                <a:latin typeface="Trebuchet MS"/>
                <a:cs typeface="Trebuchet MS"/>
              </a:rPr>
              <a:t>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90900"/>
            <a:ext cx="3149600" cy="20828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Multiplicative</a:t>
            </a:r>
            <a:r>
              <a:rPr sz="2000" u="heavy" spc="-1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attention: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rebuchet MS"/>
                <a:cs typeface="Trebuchet MS"/>
              </a:rPr>
              <a:t>Where</a:t>
            </a:r>
            <a:endParaRPr sz="2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3A87FF"/>
              </a:buClr>
              <a:buFont typeface="Times New Roman"/>
              <a:buChar char="•"/>
            </a:pP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Additive</a:t>
            </a:r>
            <a:r>
              <a:rPr sz="2000" u="heavy" spc="-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attention: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lnSpc>
                <a:spcPts val="2350"/>
              </a:lnSpc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Trebuchet MS"/>
                <a:cs typeface="Trebuchet MS"/>
              </a:rPr>
              <a:t>Where</a:t>
            </a:r>
            <a:endParaRPr sz="2000">
              <a:latin typeface="Trebuchet MS"/>
              <a:cs typeface="Trebuchet MS"/>
            </a:endParaRPr>
          </a:p>
          <a:p>
            <a:pPr marL="698500">
              <a:lnSpc>
                <a:spcPts val="2350"/>
              </a:lnSpc>
            </a:pPr>
            <a:r>
              <a:rPr sz="2000" dirty="0">
                <a:latin typeface="Trebuchet MS"/>
                <a:cs typeface="Trebuchet MS"/>
              </a:rPr>
              <a:t>is a </a:t>
            </a:r>
            <a:r>
              <a:rPr sz="2000" spc="-5" dirty="0">
                <a:latin typeface="Trebuchet MS"/>
                <a:cs typeface="Trebuchet MS"/>
              </a:rPr>
              <a:t>weight</a:t>
            </a:r>
            <a:r>
              <a:rPr sz="2000" spc="-30" dirty="0">
                <a:latin typeface="Trebuchet MS"/>
                <a:cs typeface="Trebuchet MS"/>
              </a:rPr>
              <a:t> </a:t>
            </a:r>
            <a:r>
              <a:rPr sz="2000" spc="-40" dirty="0">
                <a:latin typeface="Trebuchet MS"/>
                <a:cs typeface="Trebuchet MS"/>
              </a:rPr>
              <a:t>vector.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9906" y="3822700"/>
            <a:ext cx="2074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rebuchet MS"/>
                <a:cs typeface="Trebuchet MS"/>
              </a:rPr>
              <a:t>is a </a:t>
            </a:r>
            <a:r>
              <a:rPr sz="2000" spc="-5" dirty="0">
                <a:latin typeface="Trebuchet MS"/>
                <a:cs typeface="Trebuchet MS"/>
              </a:rPr>
              <a:t>weight</a:t>
            </a:r>
            <a:r>
              <a:rPr sz="2000" spc="-75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matrix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9691" y="4851400"/>
            <a:ext cx="22999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rebuchet MS"/>
                <a:cs typeface="Trebuchet MS"/>
              </a:rPr>
              <a:t>are </a:t>
            </a:r>
            <a:r>
              <a:rPr sz="2000" spc="-5" dirty="0">
                <a:latin typeface="Trebuchet MS"/>
                <a:cs typeface="Trebuchet MS"/>
              </a:rPr>
              <a:t>weight</a:t>
            </a:r>
            <a:r>
              <a:rPr sz="2000" spc="-70" dirty="0">
                <a:latin typeface="Trebuchet MS"/>
                <a:cs typeface="Trebuchet MS"/>
              </a:rPr>
              <a:t> </a:t>
            </a:r>
            <a:r>
              <a:rPr sz="2000" dirty="0">
                <a:latin typeface="Trebuchet MS"/>
                <a:cs typeface="Trebuchet MS"/>
              </a:rPr>
              <a:t>matrices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069" y="4879602"/>
            <a:ext cx="414020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000" dirty="0">
                <a:latin typeface="Trebuchet MS"/>
                <a:cs typeface="Trebuchet MS"/>
              </a:rPr>
              <a:t>and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4700" y="5511800"/>
            <a:ext cx="6422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Clr>
                <a:srgbClr val="3A87FF"/>
              </a:buClr>
              <a:buFont typeface="Times New Roman"/>
              <a:buChar char="•"/>
              <a:tabLst>
                <a:tab pos="266065" algn="l"/>
                <a:tab pos="266700" algn="l"/>
              </a:tabLst>
            </a:pPr>
            <a:r>
              <a:rPr sz="2000" i="1" spc="5" dirty="0">
                <a:latin typeface="Trebuchet MS"/>
                <a:cs typeface="Trebuchet MS"/>
              </a:rPr>
              <a:t>d</a:t>
            </a:r>
            <a:r>
              <a:rPr sz="1950" spc="7" baseline="-23504" dirty="0">
                <a:latin typeface="Trebuchet MS"/>
                <a:cs typeface="Trebuchet MS"/>
              </a:rPr>
              <a:t>3 </a:t>
            </a:r>
            <a:r>
              <a:rPr sz="2000" spc="-5" dirty="0">
                <a:latin typeface="Trebuchet MS"/>
                <a:cs typeface="Trebuchet MS"/>
              </a:rPr>
              <a:t>(the attention dimensionality) </a:t>
            </a:r>
            <a:r>
              <a:rPr sz="2000" dirty="0">
                <a:latin typeface="Trebuchet MS"/>
                <a:cs typeface="Trebuchet MS"/>
              </a:rPr>
              <a:t>is a</a:t>
            </a:r>
            <a:r>
              <a:rPr sz="2000" spc="-240" dirty="0">
                <a:latin typeface="Trebuchet MS"/>
                <a:cs typeface="Trebuchet MS"/>
              </a:rPr>
              <a:t> </a:t>
            </a:r>
            <a:r>
              <a:rPr sz="2000" spc="-5" dirty="0">
                <a:latin typeface="Trebuchet MS"/>
                <a:cs typeface="Trebuchet MS"/>
              </a:rPr>
              <a:t>hyperparameter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900" y="6413500"/>
            <a:ext cx="212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rebuchet MS"/>
                <a:cs typeface="Trebuchet MS"/>
              </a:rPr>
              <a:t>76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66598" y="6135948"/>
            <a:ext cx="6169025" cy="73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150"/>
              </a:lnSpc>
              <a:spcBef>
                <a:spcPts val="100"/>
              </a:spcBef>
            </a:pP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More</a:t>
            </a:r>
            <a:r>
              <a:rPr sz="1000" b="1" u="sng" spc="-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1000" b="1" u="sng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information:</a:t>
            </a:r>
            <a:endParaRPr sz="1000">
              <a:latin typeface="Trebuchet MS"/>
              <a:cs typeface="Trebuchet MS"/>
            </a:endParaRPr>
          </a:p>
          <a:p>
            <a:pPr marR="5080" algn="r">
              <a:lnSpc>
                <a:spcPts val="1100"/>
              </a:lnSpc>
            </a:pPr>
            <a:r>
              <a:rPr sz="1000" dirty="0">
                <a:latin typeface="Trebuchet MS"/>
                <a:cs typeface="Trebuchet MS"/>
              </a:rPr>
              <a:t>“Deep Learning for NLP Best </a:t>
            </a:r>
            <a:r>
              <a:rPr sz="1000" spc="-5" dirty="0">
                <a:latin typeface="Trebuchet MS"/>
                <a:cs typeface="Trebuchet MS"/>
              </a:rPr>
              <a:t>Practices”, </a:t>
            </a:r>
            <a:r>
              <a:rPr sz="1000" spc="-30" dirty="0">
                <a:latin typeface="Trebuchet MS"/>
                <a:cs typeface="Trebuchet MS"/>
              </a:rPr>
              <a:t>Ruder, </a:t>
            </a:r>
            <a:r>
              <a:rPr sz="1000" dirty="0">
                <a:latin typeface="Trebuchet MS"/>
                <a:cs typeface="Trebuchet MS"/>
              </a:rPr>
              <a:t>2017.</a:t>
            </a:r>
            <a:r>
              <a:rPr sz="1000" spc="30" dirty="0">
                <a:latin typeface="Trebuchet MS"/>
                <a:cs typeface="Trebuchet MS"/>
              </a:rPr>
              <a:t> </a:t>
            </a:r>
            <a:r>
              <a:rPr sz="1000" u="sng" spc="-5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  <a:hlinkClick r:id="rId2"/>
              </a:rPr>
              <a:t>http://ruder.io/deep-learning-nlp-best-practices/</a:t>
            </a:r>
            <a:endParaRPr sz="1000">
              <a:latin typeface="Trebuchet MS"/>
              <a:cs typeface="Trebuchet MS"/>
            </a:endParaRPr>
          </a:p>
          <a:p>
            <a:pPr marL="12700" marR="5080" indent="4927600" algn="r">
              <a:lnSpc>
                <a:spcPts val="1100"/>
              </a:lnSpc>
              <a:spcBef>
                <a:spcPts val="70"/>
              </a:spcBef>
            </a:pPr>
            <a:r>
              <a:rPr sz="1000" u="sng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index.html#attention </a:t>
            </a:r>
            <a:r>
              <a:rPr sz="1000" dirty="0">
                <a:solidFill>
                  <a:srgbClr val="EF8E1C"/>
                </a:solidFill>
                <a:latin typeface="Trebuchet MS"/>
                <a:cs typeface="Trebuchet MS"/>
              </a:rPr>
              <a:t> </a:t>
            </a:r>
            <a:r>
              <a:rPr sz="1000" dirty="0">
                <a:latin typeface="Trebuchet MS"/>
                <a:cs typeface="Trebuchet MS"/>
              </a:rPr>
              <a:t>“Massive Exploration of Neural Machine </a:t>
            </a:r>
            <a:r>
              <a:rPr sz="1000" spc="-10" dirty="0">
                <a:latin typeface="Trebuchet MS"/>
                <a:cs typeface="Trebuchet MS"/>
              </a:rPr>
              <a:t>Translation </a:t>
            </a:r>
            <a:r>
              <a:rPr sz="1000" dirty="0">
                <a:latin typeface="Trebuchet MS"/>
                <a:cs typeface="Trebuchet MS"/>
              </a:rPr>
              <a:t>Architectures”, Britz et al, 2017,</a:t>
            </a:r>
            <a:r>
              <a:rPr sz="1000" spc="-90" dirty="0">
                <a:latin typeface="Trebuchet MS"/>
                <a:cs typeface="Trebuchet MS"/>
              </a:rPr>
              <a:t> </a:t>
            </a:r>
            <a:r>
              <a:rPr sz="1000" u="sng" spc="-10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https://arxiv.org/pdf/</a:t>
            </a:r>
            <a:endParaRPr sz="1000">
              <a:latin typeface="Trebuchet MS"/>
              <a:cs typeface="Trebuchet MS"/>
            </a:endParaRPr>
          </a:p>
          <a:p>
            <a:pPr marR="5080" algn="r">
              <a:lnSpc>
                <a:spcPts val="1080"/>
              </a:lnSpc>
            </a:pPr>
            <a:r>
              <a:rPr sz="1000" u="sng" dirty="0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Trebuchet MS"/>
                <a:cs typeface="Trebuchet MS"/>
              </a:rPr>
              <a:t>1703.03906.pdf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1524" y="2056190"/>
            <a:ext cx="1654099" cy="29366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6134" y="2505871"/>
            <a:ext cx="689833" cy="18529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84030" y="3548371"/>
            <a:ext cx="2109645" cy="34144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19052" y="3953119"/>
            <a:ext cx="1162135" cy="2126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67859" y="1143516"/>
            <a:ext cx="1837544" cy="2826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3573" y="1414933"/>
            <a:ext cx="835284" cy="3516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01651" y="1150726"/>
            <a:ext cx="752455" cy="23261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36489" y="4497347"/>
            <a:ext cx="3501628" cy="29801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79374" y="4909473"/>
            <a:ext cx="2651430" cy="23869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73073" y="4895271"/>
            <a:ext cx="744037" cy="21320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943350" y="182065"/>
            <a:ext cx="5060315" cy="653415"/>
          </a:xfrm>
          <a:prstGeom prst="rect">
            <a:avLst/>
          </a:prstGeom>
          <a:ln w="28575">
            <a:solidFill>
              <a:srgbClr val="4285F4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488950" marR="305435" indent="-165100">
              <a:lnSpc>
                <a:spcPts val="2100"/>
              </a:lnSpc>
              <a:spcBef>
                <a:spcPts val="484"/>
              </a:spcBef>
            </a:pPr>
            <a:r>
              <a:rPr sz="1800" spc="-35" dirty="0">
                <a:solidFill>
                  <a:srgbClr val="4285F4"/>
                </a:solidFill>
                <a:latin typeface="Trebuchet MS"/>
                <a:cs typeface="Trebuchet MS"/>
              </a:rPr>
              <a:t>You’ll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think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about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the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relative advantages/  disadvantages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of these in </a:t>
            </a:r>
            <a:r>
              <a:rPr sz="1800" spc="-5" dirty="0">
                <a:solidFill>
                  <a:srgbClr val="4285F4"/>
                </a:solidFill>
                <a:latin typeface="Trebuchet MS"/>
                <a:cs typeface="Trebuchet MS"/>
              </a:rPr>
              <a:t>Assignment</a:t>
            </a:r>
            <a:r>
              <a:rPr sz="1800" spc="-100" dirty="0">
                <a:solidFill>
                  <a:srgbClr val="4285F4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285F4"/>
                </a:solidFill>
                <a:latin typeface="Trebuchet MS"/>
                <a:cs typeface="Trebuchet MS"/>
              </a:rPr>
              <a:t>4!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52495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Summary </a:t>
            </a:r>
            <a:r>
              <a:rPr sz="3200" dirty="0"/>
              <a:t>of </a:t>
            </a:r>
            <a:r>
              <a:rPr sz="3200" spc="-40" dirty="0"/>
              <a:t>today’s</a:t>
            </a:r>
            <a:r>
              <a:rPr sz="3200" spc="-70" dirty="0"/>
              <a:t> </a:t>
            </a:r>
            <a:r>
              <a:rPr sz="3200" spc="-5" dirty="0"/>
              <a:t>lecture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015842" y="5784403"/>
            <a:ext cx="23304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35"/>
              </a:lnSpc>
            </a:pPr>
            <a:r>
              <a:rPr sz="2400" spc="-5" dirty="0">
                <a:latin typeface="Trebuchet MS"/>
                <a:cs typeface="Trebuchet MS"/>
              </a:rPr>
              <a:t>t!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9035" y="1682233"/>
            <a:ext cx="1963219" cy="14720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4809" y="4848870"/>
            <a:ext cx="2074571" cy="15731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2900" y="1104900"/>
            <a:ext cx="7597140" cy="554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5" dirty="0">
                <a:latin typeface="Trebuchet MS"/>
                <a:cs typeface="Trebuchet MS"/>
              </a:rPr>
              <a:t>We </a:t>
            </a:r>
            <a:r>
              <a:rPr sz="2400" spc="-5" dirty="0">
                <a:latin typeface="Trebuchet MS"/>
                <a:cs typeface="Trebuchet MS"/>
              </a:rPr>
              <a:t>learned some history of Machine </a:t>
            </a:r>
            <a:r>
              <a:rPr sz="2400" spc="-30" dirty="0">
                <a:latin typeface="Trebuchet MS"/>
                <a:cs typeface="Trebuchet MS"/>
              </a:rPr>
              <a:t>Translation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(MT)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CC0000"/>
              </a:buClr>
              <a:buFont typeface="Times New Roman"/>
              <a:buChar char="•"/>
            </a:pPr>
            <a:endParaRPr sz="2950">
              <a:latin typeface="Trebuchet MS"/>
              <a:cs typeface="Trebuchet MS"/>
            </a:endParaRPr>
          </a:p>
          <a:p>
            <a:pPr marL="355600" marR="2827655" indent="-342900">
              <a:lnSpc>
                <a:spcPts val="2800"/>
              </a:lnSpc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Since 2014,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Neural MT </a:t>
            </a:r>
            <a:r>
              <a:rPr sz="2400" spc="-5" dirty="0">
                <a:latin typeface="Trebuchet MS"/>
                <a:cs typeface="Trebuchet MS"/>
              </a:rPr>
              <a:t>rapidly  replaced </a:t>
            </a:r>
            <a:r>
              <a:rPr sz="2400" dirty="0">
                <a:latin typeface="Trebuchet MS"/>
                <a:cs typeface="Trebuchet MS"/>
              </a:rPr>
              <a:t>intricate Statistical</a:t>
            </a:r>
            <a:r>
              <a:rPr sz="2400" spc="-6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MT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</a:pP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CC0000"/>
              </a:buClr>
              <a:buFont typeface="Times New Roman"/>
              <a:buChar char="•"/>
            </a:pPr>
            <a:endParaRPr sz="2500">
              <a:latin typeface="Trebuchet MS"/>
              <a:cs typeface="Trebuchet MS"/>
            </a:endParaRPr>
          </a:p>
          <a:p>
            <a:pPr marL="355600" marR="2451100" indent="-342900">
              <a:lnSpc>
                <a:spcPts val="28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Sequence-to-sequence </a:t>
            </a:r>
            <a:r>
              <a:rPr sz="2400" spc="-5" dirty="0">
                <a:latin typeface="Trebuchet MS"/>
                <a:cs typeface="Trebuchet MS"/>
              </a:rPr>
              <a:t>is the  </a:t>
            </a:r>
            <a:r>
              <a:rPr sz="2400" dirty="0">
                <a:latin typeface="Trebuchet MS"/>
                <a:cs typeface="Trebuchet MS"/>
              </a:rPr>
              <a:t>architecture </a:t>
            </a:r>
            <a:r>
              <a:rPr sz="2400" spc="-5" dirty="0">
                <a:latin typeface="Trebuchet MS"/>
                <a:cs typeface="Trebuchet MS"/>
              </a:rPr>
              <a:t>for </a:t>
            </a:r>
            <a:r>
              <a:rPr sz="2400" dirty="0">
                <a:latin typeface="Trebuchet MS"/>
                <a:cs typeface="Trebuchet MS"/>
              </a:rPr>
              <a:t>NMT (uses 2</a:t>
            </a:r>
            <a:r>
              <a:rPr sz="2400" spc="-114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RNNs)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</a:pP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</a:pPr>
            <a:endParaRPr sz="3050">
              <a:latin typeface="Trebuchet MS"/>
              <a:cs typeface="Trebuchet MS"/>
            </a:endParaRPr>
          </a:p>
          <a:p>
            <a:pPr marL="355600" marR="3148965" indent="-342900">
              <a:lnSpc>
                <a:spcPts val="28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Attention </a:t>
            </a:r>
            <a:r>
              <a:rPr sz="2400" spc="-5" dirty="0">
                <a:latin typeface="Trebuchet MS"/>
                <a:cs typeface="Trebuchet MS"/>
              </a:rPr>
              <a:t>is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way to </a:t>
            </a:r>
            <a:r>
              <a:rPr sz="2400" i="1" spc="-5" dirty="0">
                <a:latin typeface="Trebuchet MS"/>
                <a:cs typeface="Trebuchet MS"/>
              </a:rPr>
              <a:t>focus on  particular parts </a:t>
            </a:r>
            <a:r>
              <a:rPr sz="2400" dirty="0">
                <a:latin typeface="Trebuchet MS"/>
                <a:cs typeface="Trebuchet MS"/>
              </a:rPr>
              <a:t>of the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input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lnSpc>
                <a:spcPct val="100000"/>
              </a:lnSpc>
              <a:spcBef>
                <a:spcPts val="44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Trebuchet MS"/>
                <a:cs typeface="Trebuchet MS"/>
              </a:rPr>
              <a:t>Improves sequence-to-sequence </a:t>
            </a:r>
            <a:r>
              <a:rPr sz="2400" dirty="0">
                <a:latin typeface="Trebuchet MS"/>
                <a:cs typeface="Trebuchet MS"/>
              </a:rPr>
              <a:t>a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lo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20"/>
              </a:spcBef>
            </a:pPr>
            <a:r>
              <a:rPr sz="1400" dirty="0">
                <a:latin typeface="Trebuchet MS"/>
                <a:cs typeface="Trebuchet MS"/>
              </a:rPr>
              <a:t>77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84575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1990s-2010s: </a:t>
            </a:r>
            <a:r>
              <a:rPr sz="3200" spc="-5" dirty="0"/>
              <a:t>Statistical Machine</a:t>
            </a:r>
            <a:r>
              <a:rPr sz="3200" spc="-90" dirty="0"/>
              <a:t> </a:t>
            </a:r>
            <a:r>
              <a:rPr sz="3200" spc="-45" dirty="0"/>
              <a:t>Translation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9306" y="2569028"/>
            <a:ext cx="3227640" cy="41416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16600" y="4241800"/>
            <a:ext cx="871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Dem</a:t>
            </a: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otic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16600" y="5575300"/>
            <a:ext cx="1482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Ancient</a:t>
            </a:r>
            <a:r>
              <a:rPr sz="1800" spc="-6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3A87FF"/>
                </a:solidFill>
                <a:latin typeface="Trebuchet MS"/>
                <a:cs typeface="Trebuchet MS"/>
              </a:rPr>
              <a:t>Greek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55351" y="2485090"/>
            <a:ext cx="201930" cy="3883660"/>
            <a:chOff x="5455351" y="2485090"/>
            <a:chExt cx="201930" cy="3883660"/>
          </a:xfrm>
        </p:grpSpPr>
        <p:sp>
          <p:nvSpPr>
            <p:cNvPr id="7" name="object 7"/>
            <p:cNvSpPr/>
            <p:nvPr/>
          </p:nvSpPr>
          <p:spPr>
            <a:xfrm>
              <a:off x="5466430" y="3796038"/>
              <a:ext cx="180975" cy="1258570"/>
            </a:xfrm>
            <a:custGeom>
              <a:avLst/>
              <a:gdLst/>
              <a:ahLst/>
              <a:cxnLst/>
              <a:rect l="l" t="t" r="r" b="b"/>
              <a:pathLst>
                <a:path w="180975" h="1258570">
                  <a:moveTo>
                    <a:pt x="0" y="0"/>
                  </a:moveTo>
                  <a:lnTo>
                    <a:pt x="35201" y="3479"/>
                  </a:lnTo>
                  <a:lnTo>
                    <a:pt x="63947" y="12966"/>
                  </a:lnTo>
                  <a:lnTo>
                    <a:pt x="83328" y="27038"/>
                  </a:lnTo>
                  <a:lnTo>
                    <a:pt x="90434" y="44270"/>
                  </a:lnTo>
                  <a:lnTo>
                    <a:pt x="90434" y="584868"/>
                  </a:lnTo>
                  <a:lnTo>
                    <a:pt x="97541" y="602101"/>
                  </a:lnTo>
                  <a:lnTo>
                    <a:pt x="116922" y="616173"/>
                  </a:lnTo>
                  <a:lnTo>
                    <a:pt x="145668" y="625660"/>
                  </a:lnTo>
                  <a:lnTo>
                    <a:pt x="180869" y="629139"/>
                  </a:lnTo>
                  <a:lnTo>
                    <a:pt x="145668" y="632618"/>
                  </a:lnTo>
                  <a:lnTo>
                    <a:pt x="116922" y="642106"/>
                  </a:lnTo>
                  <a:lnTo>
                    <a:pt x="97541" y="656178"/>
                  </a:lnTo>
                  <a:lnTo>
                    <a:pt x="90434" y="673410"/>
                  </a:lnTo>
                  <a:lnTo>
                    <a:pt x="90434" y="1214009"/>
                  </a:lnTo>
                  <a:lnTo>
                    <a:pt x="83328" y="1231242"/>
                  </a:lnTo>
                  <a:lnTo>
                    <a:pt x="63947" y="1245314"/>
                  </a:lnTo>
                  <a:lnTo>
                    <a:pt x="35201" y="1254801"/>
                  </a:lnTo>
                  <a:lnTo>
                    <a:pt x="0" y="1258280"/>
                  </a:lnTo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66430" y="5100412"/>
              <a:ext cx="180975" cy="1258570"/>
            </a:xfrm>
            <a:custGeom>
              <a:avLst/>
              <a:gdLst/>
              <a:ahLst/>
              <a:cxnLst/>
              <a:rect l="l" t="t" r="r" b="b"/>
              <a:pathLst>
                <a:path w="180975" h="1258570">
                  <a:moveTo>
                    <a:pt x="0" y="0"/>
                  </a:moveTo>
                  <a:lnTo>
                    <a:pt x="35201" y="3479"/>
                  </a:lnTo>
                  <a:lnTo>
                    <a:pt x="63947" y="12966"/>
                  </a:lnTo>
                  <a:lnTo>
                    <a:pt x="83328" y="27038"/>
                  </a:lnTo>
                  <a:lnTo>
                    <a:pt x="90434" y="44270"/>
                  </a:lnTo>
                  <a:lnTo>
                    <a:pt x="90434" y="584868"/>
                  </a:lnTo>
                  <a:lnTo>
                    <a:pt x="97541" y="602101"/>
                  </a:lnTo>
                  <a:lnTo>
                    <a:pt x="116922" y="616173"/>
                  </a:lnTo>
                  <a:lnTo>
                    <a:pt x="145668" y="625660"/>
                  </a:lnTo>
                  <a:lnTo>
                    <a:pt x="180869" y="629139"/>
                  </a:lnTo>
                  <a:lnTo>
                    <a:pt x="145668" y="632618"/>
                  </a:lnTo>
                  <a:lnTo>
                    <a:pt x="116922" y="642106"/>
                  </a:lnTo>
                  <a:lnTo>
                    <a:pt x="97541" y="656178"/>
                  </a:lnTo>
                  <a:lnTo>
                    <a:pt x="90434" y="673410"/>
                  </a:lnTo>
                  <a:lnTo>
                    <a:pt x="90434" y="1214009"/>
                  </a:lnTo>
                  <a:lnTo>
                    <a:pt x="83328" y="1231242"/>
                  </a:lnTo>
                  <a:lnTo>
                    <a:pt x="63947" y="1245314"/>
                  </a:lnTo>
                  <a:lnTo>
                    <a:pt x="35201" y="1254801"/>
                  </a:lnTo>
                  <a:lnTo>
                    <a:pt x="0" y="1258280"/>
                  </a:lnTo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64876" y="2494615"/>
              <a:ext cx="180975" cy="1258570"/>
            </a:xfrm>
            <a:custGeom>
              <a:avLst/>
              <a:gdLst/>
              <a:ahLst/>
              <a:cxnLst/>
              <a:rect l="l" t="t" r="r" b="b"/>
              <a:pathLst>
                <a:path w="180975" h="1258570">
                  <a:moveTo>
                    <a:pt x="0" y="0"/>
                  </a:moveTo>
                  <a:lnTo>
                    <a:pt x="35201" y="3479"/>
                  </a:lnTo>
                  <a:lnTo>
                    <a:pt x="63947" y="12966"/>
                  </a:lnTo>
                  <a:lnTo>
                    <a:pt x="83328" y="27038"/>
                  </a:lnTo>
                  <a:lnTo>
                    <a:pt x="90434" y="44270"/>
                  </a:lnTo>
                  <a:lnTo>
                    <a:pt x="90434" y="584868"/>
                  </a:lnTo>
                  <a:lnTo>
                    <a:pt x="97541" y="602101"/>
                  </a:lnTo>
                  <a:lnTo>
                    <a:pt x="116922" y="616173"/>
                  </a:lnTo>
                  <a:lnTo>
                    <a:pt x="145668" y="625660"/>
                  </a:lnTo>
                  <a:lnTo>
                    <a:pt x="180869" y="629139"/>
                  </a:lnTo>
                  <a:lnTo>
                    <a:pt x="145668" y="632618"/>
                  </a:lnTo>
                  <a:lnTo>
                    <a:pt x="116922" y="642106"/>
                  </a:lnTo>
                  <a:lnTo>
                    <a:pt x="97541" y="656178"/>
                  </a:lnTo>
                  <a:lnTo>
                    <a:pt x="90434" y="673410"/>
                  </a:lnTo>
                  <a:lnTo>
                    <a:pt x="90434" y="1214009"/>
                  </a:lnTo>
                  <a:lnTo>
                    <a:pt x="83328" y="1231242"/>
                  </a:lnTo>
                  <a:lnTo>
                    <a:pt x="63947" y="1245314"/>
                  </a:lnTo>
                  <a:lnTo>
                    <a:pt x="35201" y="1254801"/>
                  </a:lnTo>
                  <a:lnTo>
                    <a:pt x="0" y="1258280"/>
                  </a:lnTo>
                </a:path>
              </a:pathLst>
            </a:custGeom>
            <a:ln w="19050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42900" y="1038860"/>
            <a:ext cx="8339455" cy="216916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748919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Question:</a:t>
            </a:r>
            <a:r>
              <a:rPr sz="2400" spc="-5" dirty="0">
                <a:latin typeface="Trebuchet MS"/>
                <a:cs typeface="Trebuchet MS"/>
              </a:rPr>
              <a:t> How to learn</a:t>
            </a:r>
            <a:r>
              <a:rPr sz="2400" spc="6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translation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model	</a:t>
            </a:r>
            <a:r>
              <a:rPr sz="2400" dirty="0">
                <a:latin typeface="Trebuchet MS"/>
                <a:cs typeface="Trebuchet MS"/>
              </a:rPr>
              <a:t>?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ts val="284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First, need </a:t>
            </a:r>
            <a:r>
              <a:rPr sz="2400" spc="-5" dirty="0">
                <a:latin typeface="Trebuchet MS"/>
                <a:cs typeface="Trebuchet MS"/>
              </a:rPr>
              <a:t>large amount of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parallel data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ts val="2840"/>
              </a:lnSpc>
            </a:pPr>
            <a:r>
              <a:rPr sz="2400" dirty="0">
                <a:latin typeface="Trebuchet MS"/>
                <a:cs typeface="Trebuchet MS"/>
              </a:rPr>
              <a:t>(e.g. </a:t>
            </a:r>
            <a:r>
              <a:rPr sz="2400" spc="-5" dirty="0">
                <a:latin typeface="Trebuchet MS"/>
                <a:cs typeface="Trebuchet MS"/>
              </a:rPr>
              <a:t>pairs of human-translated French/English</a:t>
            </a:r>
            <a:r>
              <a:rPr sz="2400" spc="7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sentences)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rebuchet MS"/>
              <a:cs typeface="Trebuchet MS"/>
            </a:endParaRPr>
          </a:p>
          <a:p>
            <a:pPr marL="355600">
              <a:lnSpc>
                <a:spcPts val="2200"/>
              </a:lnSpc>
            </a:pPr>
            <a:r>
              <a:rPr sz="2000" b="1" dirty="0">
                <a:solidFill>
                  <a:srgbClr val="3A87FF"/>
                </a:solidFill>
                <a:latin typeface="Trebuchet MS"/>
                <a:cs typeface="Trebuchet MS"/>
              </a:rPr>
              <a:t>The </a:t>
            </a:r>
            <a:r>
              <a:rPr sz="2000" b="1" spc="-5" dirty="0">
                <a:solidFill>
                  <a:srgbClr val="3A87FF"/>
                </a:solidFill>
                <a:latin typeface="Trebuchet MS"/>
                <a:cs typeface="Trebuchet MS"/>
              </a:rPr>
              <a:t>Rosetta Stone</a:t>
            </a:r>
            <a:endParaRPr sz="2000">
              <a:latin typeface="Trebuchet MS"/>
              <a:cs typeface="Trebuchet MS"/>
            </a:endParaRPr>
          </a:p>
          <a:p>
            <a:pPr marL="5486400">
              <a:lnSpc>
                <a:spcPts val="1960"/>
              </a:lnSpc>
            </a:pPr>
            <a:r>
              <a:rPr sz="1800" spc="-5" dirty="0">
                <a:solidFill>
                  <a:srgbClr val="3A87FF"/>
                </a:solidFill>
                <a:latin typeface="Trebuchet MS"/>
                <a:cs typeface="Trebuchet MS"/>
              </a:rPr>
              <a:t>Ancient Egyptian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5788" y="1154947"/>
            <a:ext cx="913553" cy="32642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17500" y="6424352"/>
            <a:ext cx="169545" cy="2324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400" dirty="0">
                <a:latin typeface="Trebuchet MS"/>
                <a:cs typeface="Trebuchet MS"/>
              </a:rPr>
              <a:t>8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66700"/>
            <a:ext cx="52451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Learning alignment for</a:t>
            </a:r>
            <a:r>
              <a:rPr sz="3200" spc="-35" dirty="0"/>
              <a:t> </a:t>
            </a:r>
            <a:r>
              <a:rPr sz="3200" spc="-5" dirty="0"/>
              <a:t>SMT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2900" y="1117600"/>
            <a:ext cx="6033770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Question:</a:t>
            </a:r>
            <a:r>
              <a:rPr sz="2400" spc="-5" dirty="0">
                <a:latin typeface="Trebuchet MS"/>
                <a:cs typeface="Trebuchet MS"/>
              </a:rPr>
              <a:t> How to learn translation model  the parallel</a:t>
            </a:r>
            <a:r>
              <a:rPr sz="2400" spc="-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corpus?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20049" y="1117600"/>
            <a:ext cx="673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fro</a:t>
            </a:r>
            <a:r>
              <a:rPr sz="2400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260600"/>
            <a:ext cx="8371840" cy="1813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rebuchet MS"/>
                <a:cs typeface="Trebuchet MS"/>
              </a:rPr>
              <a:t>Break </a:t>
            </a:r>
            <a:r>
              <a:rPr sz="2400" spc="-5" dirty="0">
                <a:latin typeface="Trebuchet MS"/>
                <a:cs typeface="Trebuchet MS"/>
              </a:rPr>
              <a:t>it down </a:t>
            </a:r>
            <a:r>
              <a:rPr sz="2400" dirty="0">
                <a:latin typeface="Trebuchet MS"/>
                <a:cs typeface="Trebuchet MS"/>
              </a:rPr>
              <a:t>further: </a:t>
            </a:r>
            <a:r>
              <a:rPr sz="2400" spc="-5" dirty="0">
                <a:latin typeface="Trebuchet MS"/>
                <a:cs typeface="Trebuchet MS"/>
              </a:rPr>
              <a:t>Introduce latent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variable into </a:t>
            </a:r>
            <a:r>
              <a:rPr sz="2400" dirty="0">
                <a:latin typeface="Trebuchet MS"/>
                <a:cs typeface="Trebuchet MS"/>
              </a:rPr>
              <a:t>the  </a:t>
            </a:r>
            <a:r>
              <a:rPr sz="2400" spc="-5" dirty="0">
                <a:latin typeface="Trebuchet MS"/>
                <a:cs typeface="Trebuchet MS"/>
              </a:rPr>
              <a:t>model: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rebuchet MS"/>
              <a:cs typeface="Trebuchet MS"/>
            </a:endParaRPr>
          </a:p>
          <a:p>
            <a:pPr marL="355600" marR="135890">
              <a:lnSpc>
                <a:spcPts val="2800"/>
              </a:lnSpc>
            </a:pPr>
            <a:r>
              <a:rPr sz="2400" spc="-5" dirty="0">
                <a:latin typeface="Trebuchet MS"/>
                <a:cs typeface="Trebuchet MS"/>
              </a:rPr>
              <a:t>where </a:t>
            </a:r>
            <a:r>
              <a:rPr sz="2400" i="1" dirty="0">
                <a:latin typeface="Trebuchet MS"/>
                <a:cs typeface="Trebuchet MS"/>
              </a:rPr>
              <a:t>a </a:t>
            </a:r>
            <a:r>
              <a:rPr sz="2400" dirty="0">
                <a:latin typeface="Trebuchet MS"/>
                <a:cs typeface="Trebuchet MS"/>
              </a:rPr>
              <a:t>is </a:t>
            </a:r>
            <a:r>
              <a:rPr sz="2400" spc="-5" dirty="0"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BB57BE"/>
                </a:solidFill>
                <a:latin typeface="Trebuchet MS"/>
                <a:cs typeface="Trebuchet MS"/>
              </a:rPr>
              <a:t>alignment</a:t>
            </a:r>
            <a:r>
              <a:rPr sz="2400" spc="-5" dirty="0">
                <a:latin typeface="Trebuchet MS"/>
                <a:cs typeface="Trebuchet MS"/>
              </a:rPr>
              <a:t>, i.e. word-level correspondence  between source </a:t>
            </a:r>
            <a:r>
              <a:rPr sz="2400" dirty="0">
                <a:latin typeface="Trebuchet MS"/>
                <a:cs typeface="Trebuchet MS"/>
              </a:rPr>
              <a:t>sentence </a:t>
            </a:r>
            <a:r>
              <a:rPr sz="2400" i="1" dirty="0">
                <a:latin typeface="Trebuchet MS"/>
                <a:cs typeface="Trebuchet MS"/>
              </a:rPr>
              <a:t>x </a:t>
            </a:r>
            <a:r>
              <a:rPr sz="2400" dirty="0">
                <a:latin typeface="Trebuchet MS"/>
                <a:cs typeface="Trebuchet MS"/>
              </a:rPr>
              <a:t>and target sentence</a:t>
            </a:r>
            <a:r>
              <a:rPr sz="2400" spc="-40" dirty="0">
                <a:latin typeface="Trebuchet MS"/>
                <a:cs typeface="Trebuchet MS"/>
              </a:rPr>
              <a:t> </a:t>
            </a:r>
            <a:r>
              <a:rPr sz="2400" i="1" dirty="0"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1900" y="2825750"/>
            <a:ext cx="1358900" cy="3746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4688" y="1180347"/>
            <a:ext cx="913553" cy="32642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0613" y="4611807"/>
            <a:ext cx="6186661" cy="13257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7500" y="6424352"/>
            <a:ext cx="169545" cy="2324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z="1400" dirty="0">
                <a:latin typeface="Trebuchet MS"/>
                <a:cs typeface="Trebuchet MS"/>
              </a:rPr>
              <a:t>9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F8E1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4747</Words>
  <Application>Microsoft Office PowerPoint</Application>
  <PresentationFormat>On-screen Show (4:3)</PresentationFormat>
  <Paragraphs>1112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Arial Unicode MS</vt:lpstr>
      <vt:lpstr>Century Gothic</vt:lpstr>
      <vt:lpstr>Arial</vt:lpstr>
      <vt:lpstr>Trebuchet MS</vt:lpstr>
      <vt:lpstr>Times New Roman</vt:lpstr>
      <vt:lpstr>Calibri</vt:lpstr>
      <vt:lpstr>Office Theme</vt:lpstr>
      <vt:lpstr>Machine Translation </vt:lpstr>
      <vt:lpstr>Announcements</vt:lpstr>
      <vt:lpstr>Overview</vt:lpstr>
      <vt:lpstr>Section 1: Pre-Neural Machine  Translation</vt:lpstr>
      <vt:lpstr>Machine Translation</vt:lpstr>
      <vt:lpstr>1950s: Early Machine Translation</vt:lpstr>
      <vt:lpstr>1990s-2010s: Statistical Machine Translation</vt:lpstr>
      <vt:lpstr>1990s-2010s: Statistical Machine Translation</vt:lpstr>
      <vt:lpstr>Learning alignment for SMT</vt:lpstr>
      <vt:lpstr>What is alignment?</vt:lpstr>
      <vt:lpstr>PowerPoint Presentation</vt:lpstr>
      <vt:lpstr>Alignment is complex</vt:lpstr>
      <vt:lpstr>Alignment is complex</vt:lpstr>
      <vt:lpstr>Alignment is complex</vt:lpstr>
      <vt:lpstr>Learning alignment for SMT</vt:lpstr>
      <vt:lpstr>Decoding for SMT</vt:lpstr>
      <vt:lpstr>Viterbi: Decoding with Dynamic Programming</vt:lpstr>
      <vt:lpstr>1990s-2010s: Statistical Machine Translation</vt:lpstr>
      <vt:lpstr>Section 2: Neural Machine Translation</vt:lpstr>
      <vt:lpstr>What is Neural Machine Translation?</vt:lpstr>
      <vt:lpstr>Neural Machine Translation (NMT)</vt:lpstr>
      <vt:lpstr>Sequence-to-sequence is versatile!</vt:lpstr>
      <vt:lpstr>Neural Machine Translation (NMT)</vt:lpstr>
      <vt:lpstr>Training a Neural Machine Translation system</vt:lpstr>
      <vt:lpstr>Greedy decoding</vt:lpstr>
      <vt:lpstr>Problems with greedy decoding</vt:lpstr>
      <vt:lpstr>Exhaustive search decoding</vt:lpstr>
      <vt:lpstr>Beam search decoding</vt:lpstr>
      <vt:lpstr>Beam search decoding: example Beam size = k = 2. Blue numbers =</vt:lpstr>
      <vt:lpstr>Beam search decoding: example Beam size = k = 2. Blue numbers =</vt:lpstr>
      <vt:lpstr>Beam search decoding: example Beam size = k = 2. Blue numbers =</vt:lpstr>
      <vt:lpstr>Beam search decoding: example Beam size = k = 2. Blue numbers =</vt:lpstr>
      <vt:lpstr>Beam search decoding: example Beam size = k = 2. Blue numbers =</vt:lpstr>
      <vt:lpstr>Beam search decoding: example Beam size = k = 2. Blue numbers =</vt:lpstr>
      <vt:lpstr>Beam search decoding: example Beam size = k = 2. Blue numbers =</vt:lpstr>
      <vt:lpstr>Beam search decoding: example Beam size = k = 2. Blue numbers =</vt:lpstr>
      <vt:lpstr>Beam search decoding: example Beam size = k = 2. Blue numbers =</vt:lpstr>
      <vt:lpstr>Beam search decoding: example Beam size = k = 2. Blue numbers =</vt:lpstr>
      <vt:lpstr>Beam search decoding: example Beam size = k = 2. Blue numbers =</vt:lpstr>
      <vt:lpstr>Beam search decoding: example Beam size = k = 2. Blue numbers =</vt:lpstr>
      <vt:lpstr>Beam search decoding: example Beam size = k = 2. Blue numbers =</vt:lpstr>
      <vt:lpstr>Beam search decoding: stopping criterion</vt:lpstr>
      <vt:lpstr>Beam search decoding: finishing up</vt:lpstr>
      <vt:lpstr>Advantages of NMT</vt:lpstr>
      <vt:lpstr>Disadvantages of NMT?</vt:lpstr>
      <vt:lpstr>How do we evaluate Machine Translation?</vt:lpstr>
      <vt:lpstr>MT progress over time [Edinburgh En-De WMT newstest2013 Cased BLEU; NMT 2015 from U. Montréal]</vt:lpstr>
      <vt:lpstr>MT progress over time</vt:lpstr>
      <vt:lpstr>NMT: the biggest success story of NLP Deep Learning</vt:lpstr>
      <vt:lpstr>So is Machine Translation solved?</vt:lpstr>
      <vt:lpstr>So is Machine Translation solved?</vt:lpstr>
      <vt:lpstr>So is Machine Translation solved?</vt:lpstr>
      <vt:lpstr>So is Machine Translation solved?</vt:lpstr>
      <vt:lpstr>NMT research continues</vt:lpstr>
      <vt:lpstr>Section 3: Attention</vt:lpstr>
      <vt:lpstr>Sequence-to-sequence: the bottleneck problem</vt:lpstr>
      <vt:lpstr>Sequence-to-sequence: the bottleneck problem</vt:lpstr>
      <vt:lpstr>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Sequence-to-sequence with attention</vt:lpstr>
      <vt:lpstr>Attention: in equations</vt:lpstr>
      <vt:lpstr>Attention is great</vt:lpstr>
      <vt:lpstr>Attention is a general Deep Learning technique</vt:lpstr>
      <vt:lpstr>Attention is a general Deep Learning technique</vt:lpstr>
      <vt:lpstr>There are several attention variants</vt:lpstr>
      <vt:lpstr>Attention variants</vt:lpstr>
      <vt:lpstr>Summary of today’s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Translation </dc:title>
  <cp:lastModifiedBy>Mark Schriever</cp:lastModifiedBy>
  <cp:revision>1</cp:revision>
  <dcterms:created xsi:type="dcterms:W3CDTF">2020-12-01T00:32:00Z</dcterms:created>
  <dcterms:modified xsi:type="dcterms:W3CDTF">2021-01-13T20:34:31Z</dcterms:modified>
</cp:coreProperties>
</file>